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4"/>
  </p:notesMasterIdLst>
  <p:sldIdLst>
    <p:sldId id="256" r:id="rId2"/>
    <p:sldId id="268" r:id="rId3"/>
    <p:sldId id="269" r:id="rId4"/>
    <p:sldId id="270" r:id="rId5"/>
    <p:sldId id="294" r:id="rId6"/>
    <p:sldId id="337" r:id="rId7"/>
    <p:sldId id="328" r:id="rId8"/>
    <p:sldId id="334" r:id="rId9"/>
    <p:sldId id="335" r:id="rId10"/>
    <p:sldId id="336" r:id="rId11"/>
    <p:sldId id="257" r:id="rId12"/>
    <p:sldId id="258" r:id="rId13"/>
    <p:sldId id="259" r:id="rId14"/>
    <p:sldId id="260" r:id="rId15"/>
    <p:sldId id="262" r:id="rId16"/>
    <p:sldId id="261" r:id="rId17"/>
    <p:sldId id="263" r:id="rId18"/>
    <p:sldId id="338" r:id="rId19"/>
    <p:sldId id="264" r:id="rId20"/>
    <p:sldId id="267" r:id="rId21"/>
    <p:sldId id="266" r:id="rId22"/>
    <p:sldId id="26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061645-1D18-4577-BFAE-9730217ED657}" v="3" dt="2026-10-16T20:49:32.8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ray Carvelas" userId="aed139bf215d32bc" providerId="LiveId" clId="{659C0240-9D11-4941-8D7B-CA6B00388D36}"/>
    <pc:docChg chg="addSld delSld modSld">
      <pc:chgData name="Wray Carvelas" userId="aed139bf215d32bc" providerId="LiveId" clId="{659C0240-9D11-4941-8D7B-CA6B00388D36}" dt="2026-10-16T20:50:10.055" v="30" actId="20577"/>
      <pc:docMkLst>
        <pc:docMk/>
      </pc:docMkLst>
      <pc:sldChg chg="modSp mod">
        <pc:chgData name="Wray Carvelas" userId="aed139bf215d32bc" providerId="LiveId" clId="{659C0240-9D11-4941-8D7B-CA6B00388D36}" dt="2026-10-16T17:55:42.381" v="17" actId="20577"/>
        <pc:sldMkLst>
          <pc:docMk/>
          <pc:sldMk cId="844108164" sldId="259"/>
        </pc:sldMkLst>
        <pc:spChg chg="mod">
          <ac:chgData name="Wray Carvelas" userId="aed139bf215d32bc" providerId="LiveId" clId="{659C0240-9D11-4941-8D7B-CA6B00388D36}" dt="2026-10-16T17:55:42.381" v="17" actId="20577"/>
          <ac:spMkLst>
            <pc:docMk/>
            <pc:sldMk cId="844108164" sldId="259"/>
            <ac:spMk id="22" creationId="{9185CAB8-BD20-4B0A-8492-AFB510920410}"/>
          </ac:spMkLst>
        </pc:spChg>
      </pc:sldChg>
      <pc:sldChg chg="modSp mod">
        <pc:chgData name="Wray Carvelas" userId="aed139bf215d32bc" providerId="LiveId" clId="{659C0240-9D11-4941-8D7B-CA6B00388D36}" dt="2026-10-16T20:49:54.544" v="24" actId="20577"/>
        <pc:sldMkLst>
          <pc:docMk/>
          <pc:sldMk cId="1215834368" sldId="264"/>
        </pc:sldMkLst>
        <pc:spChg chg="mod">
          <ac:chgData name="Wray Carvelas" userId="aed139bf215d32bc" providerId="LiveId" clId="{659C0240-9D11-4941-8D7B-CA6B00388D36}" dt="2026-10-16T20:49:54.544" v="24" actId="20577"/>
          <ac:spMkLst>
            <pc:docMk/>
            <pc:sldMk cId="1215834368" sldId="264"/>
            <ac:spMk id="5" creationId="{AF571675-59A0-9164-6905-2639AC1E44A3}"/>
          </ac:spMkLst>
        </pc:spChg>
      </pc:sldChg>
      <pc:sldChg chg="modSp mod">
        <pc:chgData name="Wray Carvelas" userId="aed139bf215d32bc" providerId="LiveId" clId="{659C0240-9D11-4941-8D7B-CA6B00388D36}" dt="2026-10-16T20:50:00.095" v="26" actId="20577"/>
        <pc:sldMkLst>
          <pc:docMk/>
          <pc:sldMk cId="1998853314" sldId="265"/>
        </pc:sldMkLst>
        <pc:spChg chg="mod">
          <ac:chgData name="Wray Carvelas" userId="aed139bf215d32bc" providerId="LiveId" clId="{659C0240-9D11-4941-8D7B-CA6B00388D36}" dt="2026-10-16T20:50:00.095" v="26" actId="20577"/>
          <ac:spMkLst>
            <pc:docMk/>
            <pc:sldMk cId="1998853314" sldId="265"/>
            <ac:spMk id="5" creationId="{501AE980-E8A0-47CD-881E-1F0148D8B877}"/>
          </ac:spMkLst>
        </pc:spChg>
      </pc:sldChg>
      <pc:sldChg chg="modSp mod">
        <pc:chgData name="Wray Carvelas" userId="aed139bf215d32bc" providerId="LiveId" clId="{659C0240-9D11-4941-8D7B-CA6B00388D36}" dt="2026-10-16T20:50:05.475" v="28" actId="20577"/>
        <pc:sldMkLst>
          <pc:docMk/>
          <pc:sldMk cId="1608878107" sldId="266"/>
        </pc:sldMkLst>
        <pc:spChg chg="mod">
          <ac:chgData name="Wray Carvelas" userId="aed139bf215d32bc" providerId="LiveId" clId="{659C0240-9D11-4941-8D7B-CA6B00388D36}" dt="2026-10-16T20:50:05.475" v="28" actId="20577"/>
          <ac:spMkLst>
            <pc:docMk/>
            <pc:sldMk cId="1608878107" sldId="266"/>
            <ac:spMk id="5" creationId="{4BBF23DE-3D40-415A-A106-8F19DA7CA94C}"/>
          </ac:spMkLst>
        </pc:spChg>
      </pc:sldChg>
      <pc:sldChg chg="modSp mod">
        <pc:chgData name="Wray Carvelas" userId="aed139bf215d32bc" providerId="LiveId" clId="{659C0240-9D11-4941-8D7B-CA6B00388D36}" dt="2026-10-16T20:50:10.055" v="30" actId="20577"/>
        <pc:sldMkLst>
          <pc:docMk/>
          <pc:sldMk cId="1608878107" sldId="267"/>
        </pc:sldMkLst>
        <pc:spChg chg="mod">
          <ac:chgData name="Wray Carvelas" userId="aed139bf215d32bc" providerId="LiveId" clId="{659C0240-9D11-4941-8D7B-CA6B00388D36}" dt="2026-10-16T20:50:10.055" v="30" actId="20577"/>
          <ac:spMkLst>
            <pc:docMk/>
            <pc:sldMk cId="1608878107" sldId="267"/>
            <ac:spMk id="5" creationId="{4BBF23DE-3D40-415A-A106-8F19DA7CA94C}"/>
          </ac:spMkLst>
        </pc:spChg>
      </pc:sldChg>
      <pc:sldChg chg="modSp add mod setBg">
        <pc:chgData name="Wray Carvelas" userId="aed139bf215d32bc" providerId="LiveId" clId="{659C0240-9D11-4941-8D7B-CA6B00388D36}" dt="2026-10-16T20:49:48.938" v="22" actId="20577"/>
        <pc:sldMkLst>
          <pc:docMk/>
          <pc:sldMk cId="1148999952" sldId="338"/>
        </pc:sldMkLst>
        <pc:spChg chg="mod">
          <ac:chgData name="Wray Carvelas" userId="aed139bf215d32bc" providerId="LiveId" clId="{659C0240-9D11-4941-8D7B-CA6B00388D36}" dt="2026-10-16T20:49:48.938" v="22" actId="20577"/>
          <ac:spMkLst>
            <pc:docMk/>
            <pc:sldMk cId="1148999952" sldId="338"/>
            <ac:spMk id="5" creationId="{4BBF23DE-3D40-415A-A106-8F19DA7CA94C}"/>
          </ac:spMkLst>
        </pc:spChg>
      </pc:sldChg>
      <pc:sldChg chg="add del">
        <pc:chgData name="Wray Carvelas" userId="aed139bf215d32bc" providerId="LiveId" clId="{659C0240-9D11-4941-8D7B-CA6B00388D36}" dt="2026-10-16T19:34:03.446" v="19"/>
        <pc:sldMkLst>
          <pc:docMk/>
          <pc:sldMk cId="1630248020" sldId="35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Parish dates and contact: attached 2026–2027 sacramental preparation calendar. Program information: https://www.hopestone.ca/confirmation (accessed October 13, 2026). Session titles follow the HopeStone full program. The parish calendar schedules two releases of three modules.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927B86-3386-464D-9CC1-893EC95F2F6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057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Parish dates and contact: attached 2026–2027 sacramental preparation calendar. Program information: https://www.hopestone.ca/confirmation (accessed October 13, 2026). Session titles follow the </a:t>
            </a:r>
            <a:r>
              <a:rPr dirty="0" err="1"/>
              <a:t>HopeStone</a:t>
            </a:r>
            <a:r>
              <a:rPr dirty="0"/>
              <a:t> full program. The parish calendar schedules two releases of three modules.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Parish dates and contact: attached 2026–2027 sacramental preparation calendar. Program information: https://www.hopestone.ca/confirmation (accessed October 13, 2026). Session titles follow the HopeStone full program. The parish calendar schedules two releases of three modules.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Parish dates and contact: attached 2026–2027 sacramental preparation calendar. Program information: https://www.hopestone.ca/confirmation (accessed October 13, 2026). Session titles follow the HopeStone full program. The parish calendar schedules two releases of three modules.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Parish dates and contact: attached 2026–2027 sacramental preparation calendar. Program information: https://www.hopestone.ca/confirmation (accessed October 13, 2026). Session titles follow the HopeStone full program. The parish calendar schedules two releases of three modules.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Parish dates and contact: attached 2026–2027 sacramental preparation calendar. Program information: https://www.hopestone.ca/confirmation (accessed October 13, 2026). Session titles follow the HopeStone full program. The parish calendar schedules two releases of three modules.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Parish dates and contact: attached 2026–2027 sacramental preparation calendar. Program information: https://www.hopestone.ca/confirmation (accessed October 13, 2026). Session titles follow the </a:t>
            </a:r>
            <a:r>
              <a:rPr dirty="0" err="1"/>
              <a:t>HopeStone</a:t>
            </a:r>
            <a:r>
              <a:rPr dirty="0"/>
              <a:t> full program. The parish calendar schedules two releases of three modules.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FAQ answers supplied by the parish in this conversation. Confirmation and retreat dates for candidates at other schools are assigned after registration closes. Families can express a preferred Confirmation date on the spring election form. Baptism and First Communion are required before Confirmation.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Registration instructions and parish office hours supplied by the parish in this conversation. Submit the registration form, baptism certificate and registration fee at the parish office. Payment options: Visa or cash. Office hours: Monday to Friday, 9 AM to 5 PM, closed noon to 1 PM.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Parish dates and contact: attached 2026–2027 sacramental preparation calendar. Program information: https://www.hopestone.ca/confirmation (accessed October 13, 2026). Session titles follow the HopeStone full program. The parish calendar schedules two releases of three modules.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BF0A0-ED40-AD3D-C294-94BBA1C630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E6EF06-76C3-C859-F61E-8F753C73AC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5C9E3-9E34-0617-72AD-25FE9B1FB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EB31-D78F-4A5F-A000-7FE55A6B7AB9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9D4B21-6634-8CAC-7764-AF3D14142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CE0C43-B3A9-B53D-544B-455C3BA1C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8FBDF-115F-459F-93F8-380FF21AA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029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0E4F9-41CE-2559-0797-109DD3C82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3239A-269E-43D8-5304-198367FCCA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AE1E86-D50E-16BE-1485-23C819F3B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EB31-D78F-4A5F-A000-7FE55A6B7AB9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B36129-E1FC-88F5-1B9B-3DCAF9E48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EE8BE-0675-D326-13BE-771A13BB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8FBDF-115F-459F-93F8-380FF21AA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969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AB54D-CC34-7C7C-E734-AC8919893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A930BE-9F33-DAB4-A4D1-AAEC983E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D8E98-F6C5-F8DF-B166-20C9E017B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EB31-D78F-4A5F-A000-7FE55A6B7AB9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EB530-7AD2-54F0-DE86-5DB7F57D6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D4F541-3B2A-6144-2ABE-CD005E1F1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8FBDF-115F-459F-93F8-380FF21AA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855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40F90-628E-78C4-24C0-269915E14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96738-BDF6-92EC-179C-75A4D0B179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EE908-799A-55DF-48B2-F0A7B4707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534097-ABCB-BDE0-F90D-61AE20549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EB31-D78F-4A5F-A000-7FE55A6B7AB9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9CFF4C-9444-2FC6-A318-548B8C703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6EB00-F2A0-5E31-ED27-E27D6283C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8FBDF-115F-459F-93F8-380FF21AA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980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BB105-39B2-CA35-EEFE-705739F04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0922EC-7491-214C-304C-B495C841C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09E9FF-2251-D154-23CE-14EE41F250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BE64B6-3B20-134A-2451-FB6414B56E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A533D2-7BCA-3853-E3BB-F5775F98D7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5F1446-4324-1F0B-96F4-53D951EC5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EB31-D78F-4A5F-A000-7FE55A6B7AB9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79ED42-39CC-7455-651C-B9226A8B4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F471FA-43B5-F77E-440A-8AF2A30A9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8FBDF-115F-459F-93F8-380FF21AA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583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9E4F5-6FEC-CE32-DC45-933C375EE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E3D210-AEB9-A72F-9F63-1AB578F58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EB31-D78F-4A5F-A000-7FE55A6B7AB9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16F756-FDDA-4740-24C7-B96769EC9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EAFFF7-16CC-A29D-3CD0-E9A232272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8FBDF-115F-459F-93F8-380FF21AA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112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2ED500-15AC-1BD2-1625-363315A79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EB31-D78F-4A5F-A000-7FE55A6B7AB9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D20116-1269-13AD-032E-9DC015A6D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770D64-0EC2-A934-8F7E-FEA8443E6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8FBDF-115F-459F-93F8-380FF21AA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774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46675-CE94-6886-C5C7-E1314DF29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AA2594-7562-C626-3920-F4E8563CC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18E737-EAF6-D7D7-7051-34FD42860F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92F222-4479-3C02-24A5-5DE257A97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EB31-D78F-4A5F-A000-7FE55A6B7AB9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9B7E9D-E650-8E9A-D4B6-ED2EED870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E8722E-03E7-2C76-5647-BCEDD152D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8FBDF-115F-459F-93F8-380FF21AA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58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7C8D2-B842-8035-8DDB-4FB5398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56B8C3-FE3B-85E4-1B51-1F3F57E32DA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AE8247-3C83-61B3-F86C-8D1AE18BB4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64256F-F3C7-54ED-C3FA-29838E135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EB31-D78F-4A5F-A000-7FE55A6B7AB9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EF1858-71F0-0DCB-E828-78AA20D64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69A9CF-F179-B73F-1FF9-D72E2CC52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8FBDF-115F-459F-93F8-380FF21AA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782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90CC2-9863-18C3-6578-6810A2D6D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A9D68E-BB1F-A078-25D8-7DC9F02C91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CE511B-3AFA-BD9B-8BB6-E064C6E8F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EB31-D78F-4A5F-A000-7FE55A6B7AB9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5DA636-459A-1863-83C9-DC5A2B2AE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7F371C-339B-7C69-BA2C-D332F6AFE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8FBDF-115F-459F-93F8-380FF21AA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672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FBC858-695E-6211-2F4F-9C9ED1FFC5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29C680-5E19-5A85-B5C2-EEBF2EEA9B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91F297-DD3E-E999-9231-E02ED6A00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EB31-D78F-4A5F-A000-7FE55A6B7AB9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E5BA1-1E39-D26F-9DAD-9A752C014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8ED8F-B7AF-3D1E-8CE6-0EC382D24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8FBDF-115F-459F-93F8-380FF21AA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405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1538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7CE388-F171-A65A-A014-3599FE769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7FDA87-E611-1329-300B-2A011EF46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B0605B-4091-1DCA-E99A-1489782E78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2AEB31-D78F-4A5F-A000-7FE55A6B7AB9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5CC57-F095-153A-8CF7-C30E0E52BB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70167-6B03-5967-D374-825D0B2A44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78FBDF-115F-459F-93F8-380FF21AA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021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BEB9BD9-D9F7-4C33-8881-9093F7C3DFF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810500" cy="6858000"/>
          </a:xfrm>
          <a:prstGeom prst="rect">
            <a:avLst/>
          </a:prstGeom>
          <a:solidFill>
            <a:srgbClr val="18324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6753F19-509C-4714-A940-F1B1E0FD1EF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C28A1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0B125B-43EE-46FD-BA06-A31A77F0E734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5905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1" i="0">
                <a:solidFill>
                  <a:srgbClr val="FFE064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FFE064"/>
                </a:solidFill>
                <a:latin typeface="DejaVu Sans"/>
                <a:ea typeface="DejaVu Sans"/>
                <a:cs typeface="DejaVu Sans"/>
              </a:rPr>
              <a:t>ST. DOMINIC'S CHURCH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2D44A7-F9F6-4545-B202-FE5BB64E6F7B}"/>
              </a:ext>
            </a:extLst>
          </p:cNvPr>
          <p:cNvSpPr>
            <a:spLocks noGrp="1"/>
          </p:cNvSpPr>
          <p:nvPr/>
        </p:nvSpPr>
        <p:spPr>
          <a:xfrm>
            <a:off x="685800" y="1352550"/>
            <a:ext cx="6286500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0000"/>
              </a:lnSpc>
              <a:buNone/>
              <a:defRPr sz="4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Confirmation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A5F95E-AE2F-49A2-8958-275C7FAE7337}"/>
              </a:ext>
            </a:extLst>
          </p:cNvPr>
          <p:cNvSpPr>
            <a:spLocks noGrp="1"/>
          </p:cNvSpPr>
          <p:nvPr/>
        </p:nvSpPr>
        <p:spPr>
          <a:xfrm>
            <a:off x="685800" y="3238500"/>
            <a:ext cx="59055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875" b="0" i="0">
                <a:solidFill>
                  <a:srgbClr val="D9E5E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i="0">
                <a:solidFill>
                  <a:srgbClr val="D9E5EB"/>
                </a:solidFill>
                <a:latin typeface="DejaVu Sans"/>
                <a:ea typeface="DejaVu Sans"/>
                <a:cs typeface="DejaVu Sans"/>
              </a:rPr>
              <a:t>A journey with the Holy Spirit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06C0F08-474A-4858-8765-2C21A9569799}"/>
              </a:ext>
            </a:extLst>
          </p:cNvPr>
          <p:cNvSpPr>
            <a:spLocks noGrp="1"/>
          </p:cNvSpPr>
          <p:nvPr/>
        </p:nvSpPr>
        <p:spPr>
          <a:xfrm>
            <a:off x="685800" y="4229100"/>
            <a:ext cx="5238750" cy="990600"/>
          </a:xfrm>
          <a:prstGeom prst="roundRect">
            <a:avLst>
              <a:gd name="adj" fmla="val 17308"/>
            </a:avLst>
          </a:prstGeom>
          <a:solidFill>
            <a:srgbClr val="12858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9FD52E-935D-48A9-B54F-C31436689C3C}"/>
              </a:ext>
            </a:extLst>
          </p:cNvPr>
          <p:cNvSpPr>
            <a:spLocks noGrp="1"/>
          </p:cNvSpPr>
          <p:nvPr/>
        </p:nvSpPr>
        <p:spPr>
          <a:xfrm>
            <a:off x="952500" y="4438650"/>
            <a:ext cx="3429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8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JUNE 1 &amp; 3, 2027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26E7F7E-F215-4EAB-AC49-28BDF2AD4696}"/>
              </a:ext>
            </a:extLst>
          </p:cNvPr>
          <p:cNvSpPr>
            <a:spLocks noGrp="1"/>
          </p:cNvSpPr>
          <p:nvPr/>
        </p:nvSpPr>
        <p:spPr>
          <a:xfrm>
            <a:off x="952500" y="4800600"/>
            <a:ext cx="2667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7:00 PM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6FE045-5E87-4C28-AECD-8D23FEE99808}"/>
              </a:ext>
            </a:extLst>
          </p:cNvPr>
          <p:cNvSpPr>
            <a:spLocks noGrp="1"/>
          </p:cNvSpPr>
          <p:nvPr/>
        </p:nvSpPr>
        <p:spPr>
          <a:xfrm>
            <a:off x="685800" y="5886450"/>
            <a:ext cx="3333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1" i="0">
                <a:solidFill>
                  <a:srgbClr val="D9E5E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D9E5EB"/>
                </a:solidFill>
                <a:latin typeface="DejaVu Sans"/>
                <a:ea typeface="DejaVu Sans"/>
                <a:cs typeface="DejaVu Sans"/>
              </a:rPr>
              <a:t>2026 - 2027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33FB621-51F0-4DFA-A4E0-7799490BC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172450" y="2774188"/>
            <a:ext cx="3352800" cy="54762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ABDE22D-6BF1-442C-A50B-DEA7DDF32F70}"/>
              </a:ext>
            </a:extLst>
          </p:cNvPr>
          <p:cNvSpPr>
            <a:spLocks noGrp="1"/>
          </p:cNvSpPr>
          <p:nvPr/>
        </p:nvSpPr>
        <p:spPr>
          <a:xfrm>
            <a:off x="8286750" y="4762500"/>
            <a:ext cx="285750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5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 dirty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Preparation for the Sacrament of Confirmation</a:t>
            </a:r>
            <a:endParaRPr lang="en-US" sz="1500" b="1" i="0" dirty="0">
              <a:solidFill>
                <a:srgbClr val="18324A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lnSpc>
                <a:spcPct val="100000"/>
              </a:lnSpc>
              <a:buNone/>
              <a:defRPr sz="15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endParaRPr lang="en-US" sz="1500" b="1" dirty="0">
              <a:solidFill>
                <a:srgbClr val="18324A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7028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687C9A-94DA-4117-ACEA-B7CAC401829B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953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rPr>
              <a:t>ST. DOMINIC'S CHURCH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AAA8BC-7896-4F15-AEAC-DCB1824F26AB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7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What is Confirmation?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BF23DE-3D40-415A-A106-8F19DA7CA94C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5334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 i="0" dirty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B68299-3B0D-4DE4-9A6B-FE8973E371E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10858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B31659-1ECE-44EB-8047-8B6655C79633}"/>
              </a:ext>
            </a:extLst>
          </p:cNvPr>
          <p:cNvSpPr>
            <a:spLocks noGrp="1"/>
          </p:cNvSpPr>
          <p:nvPr/>
        </p:nvSpPr>
        <p:spPr>
          <a:xfrm>
            <a:off x="609600" y="1314450"/>
            <a:ext cx="10972800" cy="14288"/>
          </a:xfrm>
          <a:prstGeom prst="rect">
            <a:avLst/>
          </a:prstGeom>
          <a:solidFill>
            <a:srgbClr val="D2920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77240" y="1874519"/>
            <a:ext cx="64008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50" b="1">
                <a:solidFill>
                  <a:srgbClr val="10858D"/>
                </a:solidFill>
                <a:latin typeface="DejaVu Sans"/>
              </a:defRPr>
            </a:pPr>
            <a: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4480" y="1874519"/>
            <a:ext cx="658368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50" b="1">
                <a:solidFill>
                  <a:srgbClr val="19354A"/>
                </a:solidFill>
                <a:latin typeface="DejaVu Sans"/>
              </a:defRPr>
            </a:pPr>
            <a:r>
              <a:t>Strengthens Your Faith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480" y="2377439"/>
            <a:ext cx="658368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700" b="0">
                <a:solidFill>
                  <a:srgbClr val="5C7189"/>
                </a:solidFill>
                <a:latin typeface="DejaVu Sans"/>
              </a:defRPr>
            </a:pPr>
            <a:r>
              <a:t>Makes your faith stronger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246120"/>
            <a:ext cx="64008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50" b="1">
                <a:solidFill>
                  <a:srgbClr val="10858D"/>
                </a:solidFill>
                <a:latin typeface="DejaVu Sans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54480" y="3246120"/>
            <a:ext cx="658368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50" b="1">
                <a:solidFill>
                  <a:srgbClr val="19354A"/>
                </a:solidFill>
                <a:latin typeface="DejaVu Sans"/>
              </a:defRPr>
            </a:pPr>
            <a:r>
              <a:t>Receive the Holy Spirit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54480" y="3749039"/>
            <a:ext cx="658368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700" b="0">
                <a:solidFill>
                  <a:srgbClr val="5C7189"/>
                </a:solidFill>
                <a:latin typeface="DejaVu Sans"/>
              </a:defRPr>
            </a:pPr>
            <a:r>
              <a:t>You get special gifts from the Holy Spirit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4617720"/>
            <a:ext cx="64008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50" b="1">
                <a:solidFill>
                  <a:srgbClr val="10858D"/>
                </a:solidFill>
                <a:latin typeface="DejaVu Sans"/>
              </a:defRPr>
            </a:pPr>
            <a: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54480" y="4617720"/>
            <a:ext cx="658368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50" b="1">
                <a:solidFill>
                  <a:srgbClr val="19354A"/>
                </a:solidFill>
                <a:latin typeface="DejaVu Sans"/>
              </a:defRPr>
            </a:pPr>
            <a:r>
              <a:t>Part of the Church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54480" y="5120640"/>
            <a:ext cx="658368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700" b="0">
                <a:solidFill>
                  <a:srgbClr val="5C7189"/>
                </a:solidFill>
                <a:latin typeface="DejaVu Sans"/>
              </a:defRPr>
            </a:pPr>
            <a:r>
              <a:t>You fully join the Catholic Church</a:t>
            </a:r>
          </a:p>
        </p:txBody>
      </p:sp>
      <p:pic>
        <p:nvPicPr>
          <p:cNvPr id="17" name="Picture 16" descr="chur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1783080"/>
            <a:ext cx="2377440" cy="1978221"/>
          </a:xfrm>
          <a:prstGeom prst="rect">
            <a:avLst/>
          </a:prstGeom>
        </p:spPr>
      </p:pic>
      <p:pic>
        <p:nvPicPr>
          <p:cNvPr id="18" name="Picture 17" descr="dov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760" y="4069080"/>
            <a:ext cx="1737360" cy="187484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687C9A-94DA-4117-ACEA-B7CAC401829B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953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rPr>
              <a:t>ST. DOMINIC'S CHURCH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AAA8BC-7896-4F15-AEAC-DCB1824F26AB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7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Meaning of Confirmation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BF23DE-3D40-415A-A106-8F19DA7CA94C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5334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900" b="1" dirty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2</a:t>
            </a:r>
            <a:endParaRPr sz="900" b="1" i="0" dirty="0">
              <a:solidFill>
                <a:srgbClr val="607286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B68299-3B0D-4DE4-9A6B-FE8973E371E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10858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B31659-1ECE-44EB-8047-8B6655C79633}"/>
              </a:ext>
            </a:extLst>
          </p:cNvPr>
          <p:cNvSpPr>
            <a:spLocks noGrp="1"/>
          </p:cNvSpPr>
          <p:nvPr/>
        </p:nvSpPr>
        <p:spPr>
          <a:xfrm>
            <a:off x="609600" y="1314450"/>
            <a:ext cx="10972800" cy="14288"/>
          </a:xfrm>
          <a:prstGeom prst="rect">
            <a:avLst/>
          </a:prstGeom>
          <a:solidFill>
            <a:srgbClr val="D2920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77240" y="1874519"/>
            <a:ext cx="64008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50" b="1">
                <a:solidFill>
                  <a:srgbClr val="10858D"/>
                </a:solidFill>
                <a:latin typeface="DejaVu Sans"/>
              </a:defRPr>
            </a:pPr>
            <a: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4480" y="1874519"/>
            <a:ext cx="731520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50" b="1">
                <a:solidFill>
                  <a:srgbClr val="19354A"/>
                </a:solidFill>
                <a:latin typeface="DejaVu Sans"/>
              </a:defRPr>
            </a:pPr>
            <a:r>
              <a:t>Deepens Your Relationship with God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480" y="2377439"/>
            <a:ext cx="731520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700" b="0">
                <a:solidFill>
                  <a:srgbClr val="5C7189"/>
                </a:solidFill>
                <a:latin typeface="DejaVu Sans"/>
              </a:defRPr>
            </a:pPr>
            <a:r>
              <a:t>Brings you closer to God and Jesus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246120"/>
            <a:ext cx="64008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50" b="1">
                <a:solidFill>
                  <a:srgbClr val="10858D"/>
                </a:solidFill>
                <a:latin typeface="DejaVu Sans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54480" y="3246120"/>
            <a:ext cx="731520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50" b="1">
                <a:solidFill>
                  <a:srgbClr val="19354A"/>
                </a:solidFill>
                <a:latin typeface="DejaVu Sans"/>
              </a:defRPr>
            </a:pPr>
            <a:r>
              <a:t>Helps You Make Good Choices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54480" y="3749039"/>
            <a:ext cx="731520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700" b="0">
                <a:solidFill>
                  <a:srgbClr val="5C7189"/>
                </a:solidFill>
                <a:latin typeface="DejaVu Sans"/>
              </a:defRPr>
            </a:pPr>
            <a:r>
              <a:t>The Holy Spirit guides you to live a good and loving life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4617720"/>
            <a:ext cx="64008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50" b="1">
                <a:solidFill>
                  <a:srgbClr val="10858D"/>
                </a:solidFill>
                <a:latin typeface="DejaVu Sans"/>
              </a:defRPr>
            </a:pPr>
            <a: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54480" y="4617720"/>
            <a:ext cx="731520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50" b="1">
                <a:solidFill>
                  <a:srgbClr val="19354A"/>
                </a:solidFill>
                <a:latin typeface="DejaVu Sans"/>
              </a:defRPr>
            </a:pPr>
            <a:r>
              <a:t>Shows You’re Committed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54480" y="5120640"/>
            <a:ext cx="731520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700" b="0">
                <a:solidFill>
                  <a:srgbClr val="5C7189"/>
                </a:solidFill>
                <a:latin typeface="DejaVu Sans"/>
              </a:defRPr>
            </a:pPr>
            <a:r>
              <a:t>It’s a way of saying “yes” to being a follower of Jesus</a:t>
            </a:r>
          </a:p>
        </p:txBody>
      </p:sp>
      <p:pic>
        <p:nvPicPr>
          <p:cNvPr id="17" name="Picture 16" descr="confirm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0" y="1828800"/>
            <a:ext cx="1965960" cy="223093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687C9A-94DA-4117-ACEA-B7CAC401829B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953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rPr>
              <a:t>ST. DOMINIC'S CHURCH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AAA8BC-7896-4F15-AEAC-DCB1824F26AB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7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What is a Sponsor?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BF23DE-3D40-415A-A106-8F19DA7CA94C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5334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900" b="1" dirty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3</a:t>
            </a:r>
            <a:endParaRPr sz="900" b="1" i="0" dirty="0">
              <a:solidFill>
                <a:srgbClr val="607286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B68299-3B0D-4DE4-9A6B-FE8973E371E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10858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B31659-1ECE-44EB-8047-8B6655C79633}"/>
              </a:ext>
            </a:extLst>
          </p:cNvPr>
          <p:cNvSpPr>
            <a:spLocks noGrp="1"/>
          </p:cNvSpPr>
          <p:nvPr/>
        </p:nvSpPr>
        <p:spPr>
          <a:xfrm>
            <a:off x="609600" y="1314450"/>
            <a:ext cx="10972800" cy="14288"/>
          </a:xfrm>
          <a:prstGeom prst="rect">
            <a:avLst/>
          </a:prstGeom>
          <a:solidFill>
            <a:srgbClr val="D2920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77240" y="1645920"/>
            <a:ext cx="52120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1">
                <a:solidFill>
                  <a:srgbClr val="C28A10"/>
                </a:solidFill>
                <a:latin typeface="DejaVu Sans"/>
              </a:defRPr>
            </a:pPr>
            <a:r>
              <a:t>A SPONSOR’S ROLE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120" y="1645920"/>
            <a:ext cx="484632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1">
                <a:solidFill>
                  <a:srgbClr val="C28A10"/>
                </a:solidFill>
                <a:latin typeface="DejaVu Sans"/>
              </a:defRPr>
            </a:pPr>
            <a:r>
              <a:t>REQUIREMENTS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103120"/>
            <a:ext cx="530352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1">
                <a:solidFill>
                  <a:srgbClr val="19354A"/>
                </a:solidFill>
                <a:latin typeface="DejaVu Sans"/>
              </a:defRPr>
            </a:pPr>
            <a:r>
              <a:t>A Faith Guide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2468879"/>
            <a:ext cx="5303520" cy="5760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500" b="0">
                <a:solidFill>
                  <a:srgbClr val="5C7189"/>
                </a:solidFill>
                <a:latin typeface="DejaVu Sans"/>
              </a:defRPr>
            </a:pPr>
            <a:r>
              <a:t>Someone who helps you grow in your faith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3044952"/>
            <a:ext cx="530352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1">
                <a:solidFill>
                  <a:srgbClr val="19354A"/>
                </a:solidFill>
                <a:latin typeface="DejaVu Sans"/>
              </a:defRPr>
            </a:pPr>
            <a:r>
              <a:t>A Supporter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3410712"/>
            <a:ext cx="5303520" cy="5760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500" b="0">
                <a:solidFill>
                  <a:srgbClr val="5C7189"/>
                </a:solidFill>
                <a:latin typeface="DejaVu Sans"/>
              </a:defRPr>
            </a:pPr>
            <a:r>
              <a:t>They pray for you and encourage you during your Confirmation journey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3986783"/>
            <a:ext cx="530352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1">
                <a:solidFill>
                  <a:srgbClr val="19354A"/>
                </a:solidFill>
                <a:latin typeface="DejaVu Sans"/>
              </a:defRPr>
            </a:pPr>
            <a:r>
              <a:t>A Role Model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4352544"/>
            <a:ext cx="5303520" cy="5760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500" b="0">
                <a:solidFill>
                  <a:srgbClr val="5C7189"/>
                </a:solidFill>
                <a:latin typeface="DejaVu Sans"/>
              </a:defRPr>
            </a:pPr>
            <a:r>
              <a:t>They show you how to live as a follower of Jesus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75120" y="2103120"/>
            <a:ext cx="47548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1">
                <a:solidFill>
                  <a:srgbClr val="19354A"/>
                </a:solidFill>
                <a:latin typeface="DejaVu Sans"/>
              </a:defRPr>
            </a:pPr>
            <a:r>
              <a:t>Be a Confirmed Catholic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75120" y="2523744"/>
            <a:ext cx="466344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650" b="0">
                <a:solidFill>
                  <a:srgbClr val="5C7189"/>
                </a:solidFill>
                <a:latin typeface="DejaVu Sans"/>
              </a:defRPr>
            </a:pPr>
            <a:r>
              <a:t>They must have received the Sacrament of Confirmation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75120" y="3456432"/>
            <a:ext cx="47548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1">
                <a:solidFill>
                  <a:srgbClr val="19354A"/>
                </a:solidFill>
                <a:latin typeface="DejaVu Sans"/>
              </a:defRPr>
            </a:pPr>
            <a:r>
              <a:t>Practice Their Faith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75120" y="3877056"/>
            <a:ext cx="466344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650" b="0">
                <a:solidFill>
                  <a:srgbClr val="5C7189"/>
                </a:solidFill>
                <a:latin typeface="DejaVu Sans"/>
              </a:defRPr>
            </a:pPr>
            <a:r>
              <a:t>They should attend Mass and live as a good Catholic example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75120" y="4809744"/>
            <a:ext cx="47548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1">
                <a:solidFill>
                  <a:srgbClr val="19354A"/>
                </a:solidFill>
                <a:latin typeface="DejaVu Sans"/>
              </a:defRPr>
            </a:pPr>
            <a:r>
              <a:t>At Least 16 Years Old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75120" y="5230368"/>
            <a:ext cx="466344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650" b="0">
                <a:solidFill>
                  <a:srgbClr val="5C7189"/>
                </a:solidFill>
                <a:latin typeface="DejaVu Sans"/>
              </a:defRPr>
            </a:pPr>
            <a:r>
              <a:t>Sponsors must be mature enough to guide you in your faith.</a:t>
            </a:r>
          </a:p>
        </p:txBody>
      </p:sp>
      <p:pic>
        <p:nvPicPr>
          <p:cNvPr id="22" name="Picture 21" descr="spons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519" y="4983480"/>
            <a:ext cx="2014833" cy="12984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0185236-2E79-604E-92DD-5230CEA19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750" y="533400"/>
            <a:ext cx="6286500" cy="10437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C5730E2-BA72-D852-AC5A-289E558FC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2291" y="1828800"/>
            <a:ext cx="4627418" cy="43434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6E8E932-E155-6C1D-D044-2C74927CAB1E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5334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900" b="1" dirty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4</a:t>
            </a:r>
            <a:endParaRPr sz="900" b="1" i="0" dirty="0">
              <a:solidFill>
                <a:srgbClr val="607286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46523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7D8092-EA9B-224F-BE80-5176D5DD21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432" y="1676400"/>
            <a:ext cx="2971601" cy="38462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6545FB-50EF-144C-A8DD-464C376919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045166"/>
            <a:ext cx="2971800" cy="38276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EB1DE94-10BE-0547-B14E-E458E6DADE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313" y="0"/>
            <a:ext cx="3137951" cy="3810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C35F7FD-E18E-4F0A-4425-E2FE427F54B6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5334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900" b="1" i="0" dirty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5</a:t>
            </a:r>
            <a:endParaRPr sz="900" b="1" i="0" dirty="0">
              <a:solidFill>
                <a:srgbClr val="607286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4142160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6CB090-05B0-BF4F-B29B-0B7A4243BE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768170"/>
            <a:ext cx="9144000" cy="532166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EBFF733-452A-1EF6-3F12-41E69FD3A43F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5334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900" b="1" i="0" dirty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6</a:t>
            </a:r>
            <a:endParaRPr sz="900" b="1" i="0" dirty="0">
              <a:solidFill>
                <a:srgbClr val="607286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405440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C898F3-EDD9-2941-B831-3EE4ECA1A2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9896"/>
            <a:ext cx="9144000" cy="499094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35FEEDD-2197-9A69-571C-09A8B1ADC8F7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5334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900" b="1" i="0" dirty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7</a:t>
            </a:r>
            <a:endParaRPr sz="900" b="1" i="0" dirty="0">
              <a:solidFill>
                <a:srgbClr val="607286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359710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7702A94-855E-C648-8B2D-CB005C2C64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34" y="1"/>
            <a:ext cx="9144000" cy="612058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668C91C-00E6-28A3-7958-B3E22CD05A7C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5334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900" b="1" i="0" dirty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8</a:t>
            </a:r>
            <a:endParaRPr sz="900" b="1" i="0" dirty="0">
              <a:solidFill>
                <a:srgbClr val="607286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502963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6CD59D-1DE6-924C-BB03-6642481413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38250"/>
            <a:ext cx="9144000" cy="4381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E4082D9-3103-A706-C2AC-361C79A256BC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5334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900" b="1" i="0" dirty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9</a:t>
            </a:r>
            <a:endParaRPr sz="900" b="1" i="0" dirty="0">
              <a:solidFill>
                <a:srgbClr val="607286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57883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AB0FDE80-829B-4EA7-8F81-0D1B37286C1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12858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459E24E-27A4-4A57-9EEB-EA090DA92865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953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rPr>
              <a:t>ST. DOMINIC'S CHURCH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DA58E4-6700-47AD-9008-8EB871B563A7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7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 i="0" dirty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Our preparation journey</a:t>
            </a:r>
            <a:r>
              <a:rPr lang="en-US" sz="2700" b="1" i="0" dirty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 </a:t>
            </a:r>
            <a:endParaRPr sz="2700" b="1" i="0" dirty="0">
              <a:solidFill>
                <a:srgbClr val="18324A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C5F85600-DBB3-4B0C-A8AD-45EE11417D39}"/>
              </a:ext>
            </a:extLst>
          </p:cNvPr>
          <p:cNvSpPr>
            <a:spLocks noGrp="1"/>
          </p:cNvSpPr>
          <p:nvPr/>
        </p:nvSpPr>
        <p:spPr>
          <a:xfrm>
            <a:off x="609600" y="1314450"/>
            <a:ext cx="10972800" cy="0"/>
          </a:xfrm>
          <a:prstGeom prst="line">
            <a:avLst/>
          </a:prstGeom>
          <a:noFill/>
          <a:ln w="19050">
            <a:solidFill>
              <a:srgbClr val="C28A1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A78AEA-0A8E-4563-9AC8-982EFD9947A4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5334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900" b="1" i="0" dirty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10</a:t>
            </a:r>
            <a:endParaRPr sz="900" b="1" i="0" dirty="0">
              <a:solidFill>
                <a:srgbClr val="607286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91A2BE-50CC-4F33-A08F-31860B8AEC3A}"/>
              </a:ext>
            </a:extLst>
          </p:cNvPr>
          <p:cNvSpPr>
            <a:spLocks noGrp="1"/>
          </p:cNvSpPr>
          <p:nvPr/>
        </p:nvSpPr>
        <p:spPr>
          <a:xfrm>
            <a:off x="609600" y="1504950"/>
            <a:ext cx="100012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The parish calendar and The Mark guide our preparation for Confirmation.</a:t>
            </a:r>
          </a:p>
        </p:txBody>
      </p:sp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D52569AB-BA05-4CF3-A45C-EAF88228FB22}"/>
              </a:ext>
            </a:extLst>
          </p:cNvPr>
          <p:cNvSpPr>
            <a:spLocks noGrp="1"/>
          </p:cNvSpPr>
          <p:nvPr/>
        </p:nvSpPr>
        <p:spPr>
          <a:xfrm>
            <a:off x="971550" y="3314700"/>
            <a:ext cx="10267950" cy="0"/>
          </a:xfrm>
          <a:prstGeom prst="line">
            <a:avLst/>
          </a:prstGeom>
          <a:noFill/>
          <a:ln w="47625">
            <a:solidFill>
              <a:srgbClr val="1285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10F4201-BA45-4775-AE1A-7E31F2B46ED1}"/>
              </a:ext>
            </a:extLst>
          </p:cNvPr>
          <p:cNvSpPr>
            <a:spLocks noGrp="1"/>
          </p:cNvSpPr>
          <p:nvPr/>
        </p:nvSpPr>
        <p:spPr>
          <a:xfrm>
            <a:off x="885825" y="322897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12858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EA918609-811C-4AAB-A188-2925266677BD}"/>
              </a:ext>
            </a:extLst>
          </p:cNvPr>
          <p:cNvSpPr>
            <a:spLocks noGrp="1"/>
          </p:cNvSpPr>
          <p:nvPr/>
        </p:nvSpPr>
        <p:spPr>
          <a:xfrm>
            <a:off x="971550" y="2457450"/>
            <a:ext cx="0" cy="742950"/>
          </a:xfrm>
          <a:prstGeom prst="line">
            <a:avLst/>
          </a:prstGeom>
          <a:noFill/>
          <a:ln w="14288">
            <a:solidFill>
              <a:srgbClr val="CC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02AE4E-88D6-459F-AF90-4A9540ECD0B9}"/>
              </a:ext>
            </a:extLst>
          </p:cNvPr>
          <p:cNvSpPr>
            <a:spLocks noGrp="1"/>
          </p:cNvSpPr>
          <p:nvPr/>
        </p:nvSpPr>
        <p:spPr>
          <a:xfrm>
            <a:off x="381000" y="2095500"/>
            <a:ext cx="11811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125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rPr>
              <a:t>OCT 16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4B81E1-2878-43ED-9974-5BD2810C7D47}"/>
              </a:ext>
            </a:extLst>
          </p:cNvPr>
          <p:cNvSpPr>
            <a:spLocks noGrp="1"/>
          </p:cNvSpPr>
          <p:nvPr/>
        </p:nvSpPr>
        <p:spPr>
          <a:xfrm>
            <a:off x="333375" y="2381250"/>
            <a:ext cx="12763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2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Kickoff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776D3D-2090-4F5B-9F00-06E6628B6429}"/>
              </a:ext>
            </a:extLst>
          </p:cNvPr>
          <p:cNvSpPr>
            <a:spLocks noGrp="1"/>
          </p:cNvSpPr>
          <p:nvPr/>
        </p:nvSpPr>
        <p:spPr>
          <a:xfrm>
            <a:off x="304800" y="2724150"/>
            <a:ext cx="1333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7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7:00 PM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D51FCC7-6F9F-419C-8515-E474E26D9F54}"/>
              </a:ext>
            </a:extLst>
          </p:cNvPr>
          <p:cNvSpPr>
            <a:spLocks noGrp="1"/>
          </p:cNvSpPr>
          <p:nvPr/>
        </p:nvSpPr>
        <p:spPr>
          <a:xfrm>
            <a:off x="2352675" y="322897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12858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EB796783-247F-490D-8A87-BD682C2B59C9}"/>
              </a:ext>
            </a:extLst>
          </p:cNvPr>
          <p:cNvSpPr>
            <a:spLocks noGrp="1"/>
          </p:cNvSpPr>
          <p:nvPr/>
        </p:nvSpPr>
        <p:spPr>
          <a:xfrm>
            <a:off x="2438400" y="3429000"/>
            <a:ext cx="0" cy="742950"/>
          </a:xfrm>
          <a:prstGeom prst="line">
            <a:avLst/>
          </a:prstGeom>
          <a:noFill/>
          <a:ln w="14288">
            <a:solidFill>
              <a:srgbClr val="CC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34B724-4CE4-45BD-8DFB-CC85BACC0DB4}"/>
              </a:ext>
            </a:extLst>
          </p:cNvPr>
          <p:cNvSpPr>
            <a:spLocks noGrp="1"/>
          </p:cNvSpPr>
          <p:nvPr/>
        </p:nvSpPr>
        <p:spPr>
          <a:xfrm>
            <a:off x="1847850" y="3714750"/>
            <a:ext cx="11811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125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rPr>
              <a:t>NOV 16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6C9F0B9-0948-4C49-B24D-6F6AB1ECC316}"/>
              </a:ext>
            </a:extLst>
          </p:cNvPr>
          <p:cNvSpPr>
            <a:spLocks noGrp="1"/>
          </p:cNvSpPr>
          <p:nvPr/>
        </p:nvSpPr>
        <p:spPr>
          <a:xfrm>
            <a:off x="1800225" y="4000500"/>
            <a:ext cx="12763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2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Registration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965B848-3D78-414E-A5B6-B54B0C39F672}"/>
              </a:ext>
            </a:extLst>
          </p:cNvPr>
          <p:cNvSpPr>
            <a:spLocks noGrp="1"/>
          </p:cNvSpPr>
          <p:nvPr/>
        </p:nvSpPr>
        <p:spPr>
          <a:xfrm>
            <a:off x="1771650" y="4352925"/>
            <a:ext cx="1333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7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deadline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B9B82D8-8DCA-4A01-9C31-04F5E2268056}"/>
              </a:ext>
            </a:extLst>
          </p:cNvPr>
          <p:cNvSpPr>
            <a:spLocks noGrp="1"/>
          </p:cNvSpPr>
          <p:nvPr/>
        </p:nvSpPr>
        <p:spPr>
          <a:xfrm>
            <a:off x="3819525" y="322897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12858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8CFFD036-D1C3-41AA-9CC4-9619D92C557E}"/>
              </a:ext>
            </a:extLst>
          </p:cNvPr>
          <p:cNvSpPr>
            <a:spLocks noGrp="1"/>
          </p:cNvSpPr>
          <p:nvPr/>
        </p:nvSpPr>
        <p:spPr>
          <a:xfrm>
            <a:off x="3905250" y="2457450"/>
            <a:ext cx="0" cy="742950"/>
          </a:xfrm>
          <a:prstGeom prst="line">
            <a:avLst/>
          </a:prstGeom>
          <a:noFill/>
          <a:ln w="14288">
            <a:solidFill>
              <a:srgbClr val="CC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D96EA8-5744-4AA6-85FA-BF52674659DB}"/>
              </a:ext>
            </a:extLst>
          </p:cNvPr>
          <p:cNvSpPr>
            <a:spLocks noGrp="1"/>
          </p:cNvSpPr>
          <p:nvPr/>
        </p:nvSpPr>
        <p:spPr>
          <a:xfrm>
            <a:off x="3314700" y="2095500"/>
            <a:ext cx="11811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125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rPr>
              <a:t>NOV 16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D47536E-082A-4C02-995D-08EAB210711E}"/>
              </a:ext>
            </a:extLst>
          </p:cNvPr>
          <p:cNvSpPr>
            <a:spLocks noGrp="1"/>
          </p:cNvSpPr>
          <p:nvPr/>
        </p:nvSpPr>
        <p:spPr>
          <a:xfrm>
            <a:off x="3267075" y="2381250"/>
            <a:ext cx="12763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2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The Mark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314622B-CDBF-4676-B7E8-1C065CA2B911}"/>
              </a:ext>
            </a:extLst>
          </p:cNvPr>
          <p:cNvSpPr>
            <a:spLocks noGrp="1"/>
          </p:cNvSpPr>
          <p:nvPr/>
        </p:nvSpPr>
        <p:spPr>
          <a:xfrm>
            <a:off x="3238500" y="2724150"/>
            <a:ext cx="1333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7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3 modules released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8DE6D36-EB59-4A9F-BBA1-C73F728C060E}"/>
              </a:ext>
            </a:extLst>
          </p:cNvPr>
          <p:cNvSpPr>
            <a:spLocks noGrp="1"/>
          </p:cNvSpPr>
          <p:nvPr/>
        </p:nvSpPr>
        <p:spPr>
          <a:xfrm>
            <a:off x="5286375" y="322897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12858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" name="Straight Connector 23">
            <a:extLst>
              <a:ext uri="{FF2B5EF4-FFF2-40B4-BE49-F238E27FC236}">
                <a16:creationId xmlns:a16="http://schemas.microsoft.com/office/drawing/2014/main" id="{20B4699C-283B-4F3F-B299-532692AD0383}"/>
              </a:ext>
            </a:extLst>
          </p:cNvPr>
          <p:cNvSpPr>
            <a:spLocks noGrp="1"/>
          </p:cNvSpPr>
          <p:nvPr/>
        </p:nvSpPr>
        <p:spPr>
          <a:xfrm>
            <a:off x="5372100" y="3429000"/>
            <a:ext cx="0" cy="742950"/>
          </a:xfrm>
          <a:prstGeom prst="line">
            <a:avLst/>
          </a:prstGeom>
          <a:noFill/>
          <a:ln w="14288">
            <a:solidFill>
              <a:srgbClr val="CC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C827A37-92B7-4FB0-9DE6-B1AE3277AD60}"/>
              </a:ext>
            </a:extLst>
          </p:cNvPr>
          <p:cNvSpPr>
            <a:spLocks noGrp="1"/>
          </p:cNvSpPr>
          <p:nvPr/>
        </p:nvSpPr>
        <p:spPr>
          <a:xfrm>
            <a:off x="4781550" y="3714750"/>
            <a:ext cx="11811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125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rPr>
              <a:t>JAN 23 + 30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6E7E3EE-9EE9-4F7F-9158-A6275EA50D6B}"/>
              </a:ext>
            </a:extLst>
          </p:cNvPr>
          <p:cNvSpPr>
            <a:spLocks noGrp="1"/>
          </p:cNvSpPr>
          <p:nvPr/>
        </p:nvSpPr>
        <p:spPr>
          <a:xfrm>
            <a:off x="4733925" y="4000500"/>
            <a:ext cx="12763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2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Bookmark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AF2A398-4B6F-40E7-9840-9D357F598286}"/>
              </a:ext>
            </a:extLst>
          </p:cNvPr>
          <p:cNvSpPr>
            <a:spLocks noGrp="1"/>
          </p:cNvSpPr>
          <p:nvPr/>
        </p:nvSpPr>
        <p:spPr>
          <a:xfrm>
            <a:off x="4705350" y="4352925"/>
            <a:ext cx="1333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7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after 5 PM Mass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00BC0EF0-404A-474D-98ED-D0F3A894B7A8}"/>
              </a:ext>
            </a:extLst>
          </p:cNvPr>
          <p:cNvSpPr>
            <a:spLocks noGrp="1"/>
          </p:cNvSpPr>
          <p:nvPr/>
        </p:nvSpPr>
        <p:spPr>
          <a:xfrm>
            <a:off x="6753225" y="322897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12858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9" name="Straight Connector 28">
            <a:extLst>
              <a:ext uri="{FF2B5EF4-FFF2-40B4-BE49-F238E27FC236}">
                <a16:creationId xmlns:a16="http://schemas.microsoft.com/office/drawing/2014/main" id="{859F383B-911A-4238-B9B5-6221F8A02BFD}"/>
              </a:ext>
            </a:extLst>
          </p:cNvPr>
          <p:cNvSpPr>
            <a:spLocks noGrp="1"/>
          </p:cNvSpPr>
          <p:nvPr/>
        </p:nvSpPr>
        <p:spPr>
          <a:xfrm>
            <a:off x="6838950" y="2457450"/>
            <a:ext cx="0" cy="742950"/>
          </a:xfrm>
          <a:prstGeom prst="line">
            <a:avLst/>
          </a:prstGeom>
          <a:noFill/>
          <a:ln w="14288">
            <a:solidFill>
              <a:srgbClr val="CC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7515B94-D9D6-451C-9B6B-672A2B5565D0}"/>
              </a:ext>
            </a:extLst>
          </p:cNvPr>
          <p:cNvSpPr>
            <a:spLocks noGrp="1"/>
          </p:cNvSpPr>
          <p:nvPr/>
        </p:nvSpPr>
        <p:spPr>
          <a:xfrm>
            <a:off x="6248400" y="2095500"/>
            <a:ext cx="11811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125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rPr>
              <a:t>FEB 15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5E481F1-79F9-4D9C-BC22-3E14B171299E}"/>
              </a:ext>
            </a:extLst>
          </p:cNvPr>
          <p:cNvSpPr>
            <a:spLocks noGrp="1"/>
          </p:cNvSpPr>
          <p:nvPr/>
        </p:nvSpPr>
        <p:spPr>
          <a:xfrm>
            <a:off x="6200775" y="2381250"/>
            <a:ext cx="12763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2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The Mark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AEC0B5C-A37D-46B0-AEB9-9FD18BBE82E5}"/>
              </a:ext>
            </a:extLst>
          </p:cNvPr>
          <p:cNvSpPr>
            <a:spLocks noGrp="1"/>
          </p:cNvSpPr>
          <p:nvPr/>
        </p:nvSpPr>
        <p:spPr>
          <a:xfrm>
            <a:off x="6172200" y="2724150"/>
            <a:ext cx="1333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7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3 more modules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A1BF835-4D9A-4427-917D-BF925CFE6F04}"/>
              </a:ext>
            </a:extLst>
          </p:cNvPr>
          <p:cNvSpPr>
            <a:spLocks noGrp="1"/>
          </p:cNvSpPr>
          <p:nvPr/>
        </p:nvSpPr>
        <p:spPr>
          <a:xfrm>
            <a:off x="8220075" y="322897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12858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4" name="Straight Connector 33">
            <a:extLst>
              <a:ext uri="{FF2B5EF4-FFF2-40B4-BE49-F238E27FC236}">
                <a16:creationId xmlns:a16="http://schemas.microsoft.com/office/drawing/2014/main" id="{549D1107-7870-496B-B134-B05524ABFDA6}"/>
              </a:ext>
            </a:extLst>
          </p:cNvPr>
          <p:cNvSpPr>
            <a:spLocks noGrp="1"/>
          </p:cNvSpPr>
          <p:nvPr/>
        </p:nvSpPr>
        <p:spPr>
          <a:xfrm>
            <a:off x="8305800" y="3429000"/>
            <a:ext cx="0" cy="742950"/>
          </a:xfrm>
          <a:prstGeom prst="line">
            <a:avLst/>
          </a:prstGeom>
          <a:noFill/>
          <a:ln w="14288">
            <a:solidFill>
              <a:srgbClr val="CC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5FA0F11-DCE7-412A-BA41-B98D21707C54}"/>
              </a:ext>
            </a:extLst>
          </p:cNvPr>
          <p:cNvSpPr>
            <a:spLocks noGrp="1"/>
          </p:cNvSpPr>
          <p:nvPr/>
        </p:nvSpPr>
        <p:spPr>
          <a:xfrm>
            <a:off x="7715250" y="3714750"/>
            <a:ext cx="11811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125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rPr>
              <a:t>APR 17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E6808CF-FCC3-4BEF-AC89-4EE5D7CECFDB}"/>
              </a:ext>
            </a:extLst>
          </p:cNvPr>
          <p:cNvSpPr>
            <a:spLocks noGrp="1"/>
          </p:cNvSpPr>
          <p:nvPr/>
        </p:nvSpPr>
        <p:spPr>
          <a:xfrm>
            <a:off x="7667625" y="4000500"/>
            <a:ext cx="12763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2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Movie night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B5E607F-A871-432D-94F9-83AE6BDFA2F7}"/>
              </a:ext>
            </a:extLst>
          </p:cNvPr>
          <p:cNvSpPr>
            <a:spLocks noGrp="1"/>
          </p:cNvSpPr>
          <p:nvPr/>
        </p:nvSpPr>
        <p:spPr>
          <a:xfrm>
            <a:off x="7639050" y="4352925"/>
            <a:ext cx="1333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7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after 5 PM Mass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84F8E5FA-11E0-4C62-A2EA-EB0C0DC7FD09}"/>
              </a:ext>
            </a:extLst>
          </p:cNvPr>
          <p:cNvSpPr>
            <a:spLocks noGrp="1"/>
          </p:cNvSpPr>
          <p:nvPr/>
        </p:nvSpPr>
        <p:spPr>
          <a:xfrm>
            <a:off x="9686925" y="322897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12858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9" name="Straight Connector 38">
            <a:extLst>
              <a:ext uri="{FF2B5EF4-FFF2-40B4-BE49-F238E27FC236}">
                <a16:creationId xmlns:a16="http://schemas.microsoft.com/office/drawing/2014/main" id="{07D75D38-7EDA-48EF-854D-AB7092B6AF8F}"/>
              </a:ext>
            </a:extLst>
          </p:cNvPr>
          <p:cNvSpPr>
            <a:spLocks noGrp="1"/>
          </p:cNvSpPr>
          <p:nvPr/>
        </p:nvSpPr>
        <p:spPr>
          <a:xfrm>
            <a:off x="9772650" y="2457450"/>
            <a:ext cx="0" cy="742950"/>
          </a:xfrm>
          <a:prstGeom prst="line">
            <a:avLst/>
          </a:prstGeom>
          <a:noFill/>
          <a:ln w="14288">
            <a:solidFill>
              <a:srgbClr val="CC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C072919-3E0D-4C5A-9C7A-000EA57BEFEE}"/>
              </a:ext>
            </a:extLst>
          </p:cNvPr>
          <p:cNvSpPr>
            <a:spLocks noGrp="1"/>
          </p:cNvSpPr>
          <p:nvPr/>
        </p:nvSpPr>
        <p:spPr>
          <a:xfrm>
            <a:off x="9182100" y="2095500"/>
            <a:ext cx="11811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125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 dirty="0">
                <a:solidFill>
                  <a:srgbClr val="0B6970"/>
                </a:solidFill>
                <a:latin typeface="DejaVu Sans"/>
                <a:ea typeface="DejaVu Sans"/>
                <a:cs typeface="DejaVu Sans"/>
              </a:rPr>
              <a:t>MAY </a:t>
            </a:r>
            <a:r>
              <a:rPr lang="en-US" sz="1125" b="1" i="0" dirty="0">
                <a:solidFill>
                  <a:srgbClr val="0B6970"/>
                </a:solidFill>
                <a:latin typeface="DejaVu Sans"/>
                <a:ea typeface="DejaVu Sans"/>
                <a:cs typeface="DejaVu Sans"/>
              </a:rPr>
              <a:t>8/</a:t>
            </a:r>
            <a:r>
              <a:rPr sz="1125" b="1" i="0" dirty="0">
                <a:solidFill>
                  <a:srgbClr val="0B6970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88852D2-CC9D-4DE0-9E9C-773278E88790}"/>
              </a:ext>
            </a:extLst>
          </p:cNvPr>
          <p:cNvSpPr>
            <a:spLocks noGrp="1"/>
          </p:cNvSpPr>
          <p:nvPr/>
        </p:nvSpPr>
        <p:spPr>
          <a:xfrm>
            <a:off x="9134475" y="2381250"/>
            <a:ext cx="12763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2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Retreat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7E0C5FA-4737-47BB-87D3-2B9A9ADCCD0A}"/>
              </a:ext>
            </a:extLst>
          </p:cNvPr>
          <p:cNvSpPr>
            <a:spLocks noGrp="1"/>
          </p:cNvSpPr>
          <p:nvPr/>
        </p:nvSpPr>
        <p:spPr>
          <a:xfrm>
            <a:off x="9105900" y="2724150"/>
            <a:ext cx="1333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7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1:00–6:00 PM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C9E0786F-9B21-4225-B2AB-F897C3BD07D2}"/>
              </a:ext>
            </a:extLst>
          </p:cNvPr>
          <p:cNvSpPr>
            <a:spLocks noGrp="1"/>
          </p:cNvSpPr>
          <p:nvPr/>
        </p:nvSpPr>
        <p:spPr>
          <a:xfrm>
            <a:off x="11153775" y="322897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C28A1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4" name="Straight Connector 43">
            <a:extLst>
              <a:ext uri="{FF2B5EF4-FFF2-40B4-BE49-F238E27FC236}">
                <a16:creationId xmlns:a16="http://schemas.microsoft.com/office/drawing/2014/main" id="{3BC0249A-73A6-4A2B-9B19-5133A491A4EC}"/>
              </a:ext>
            </a:extLst>
          </p:cNvPr>
          <p:cNvSpPr>
            <a:spLocks noGrp="1"/>
          </p:cNvSpPr>
          <p:nvPr/>
        </p:nvSpPr>
        <p:spPr>
          <a:xfrm>
            <a:off x="11239500" y="3429000"/>
            <a:ext cx="0" cy="742950"/>
          </a:xfrm>
          <a:prstGeom prst="line">
            <a:avLst/>
          </a:prstGeom>
          <a:noFill/>
          <a:ln w="14288">
            <a:solidFill>
              <a:srgbClr val="CC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109F734-BF91-42C5-BB6C-1B570A8BF7FE}"/>
              </a:ext>
            </a:extLst>
          </p:cNvPr>
          <p:cNvSpPr>
            <a:spLocks noGrp="1"/>
          </p:cNvSpPr>
          <p:nvPr/>
        </p:nvSpPr>
        <p:spPr>
          <a:xfrm>
            <a:off x="10648950" y="3714750"/>
            <a:ext cx="11811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12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rPr>
              <a:t>JUN 1 + 3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DE865A7-4665-47CA-88D1-A52B9188AA00}"/>
              </a:ext>
            </a:extLst>
          </p:cNvPr>
          <p:cNvSpPr>
            <a:spLocks noGrp="1"/>
          </p:cNvSpPr>
          <p:nvPr/>
        </p:nvSpPr>
        <p:spPr>
          <a:xfrm>
            <a:off x="10601325" y="4000500"/>
            <a:ext cx="12763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2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Confirmation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9732C3A-3016-42BD-8865-5E65989D5BA9}"/>
              </a:ext>
            </a:extLst>
          </p:cNvPr>
          <p:cNvSpPr>
            <a:spLocks noGrp="1"/>
          </p:cNvSpPr>
          <p:nvPr/>
        </p:nvSpPr>
        <p:spPr>
          <a:xfrm>
            <a:off x="10572750" y="4352925"/>
            <a:ext cx="1333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7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See slide 9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DA118B2E-625E-4776-A99C-0D577ED65524}"/>
              </a:ext>
            </a:extLst>
          </p:cNvPr>
          <p:cNvSpPr>
            <a:spLocks noGrp="1"/>
          </p:cNvSpPr>
          <p:nvPr/>
        </p:nvSpPr>
        <p:spPr>
          <a:xfrm>
            <a:off x="609600" y="5410200"/>
            <a:ext cx="10972800" cy="647700"/>
          </a:xfrm>
          <a:prstGeom prst="roundRect">
            <a:avLst>
              <a:gd name="adj" fmla="val 20588"/>
            </a:avLst>
          </a:prstGeom>
          <a:solidFill>
            <a:srgbClr val="E6F2F2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6A76417-FF71-44F2-BCDA-63FCD93530A6}"/>
              </a:ext>
            </a:extLst>
          </p:cNvPr>
          <p:cNvSpPr>
            <a:spLocks noGrp="1"/>
          </p:cNvSpPr>
          <p:nvPr/>
        </p:nvSpPr>
        <p:spPr>
          <a:xfrm>
            <a:off x="876300" y="5600700"/>
            <a:ext cx="104394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500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rPr>
              <a:t>Keep this schedule handy throughout the formation year.</a:t>
            </a:r>
          </a:p>
        </p:txBody>
      </p:sp>
    </p:spTree>
    <p:extLst>
      <p:ext uri="{BB962C8B-B14F-4D97-AF65-F5344CB8AC3E}">
        <p14:creationId xmlns:p14="http://schemas.microsoft.com/office/powerpoint/2010/main" val="323069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0DCE4D8-E351-445F-9E23-A3885E4F734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12858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D072BA7-B705-49F4-9857-1ADBCE98E320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953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rPr>
              <a:t>ST. DOMINIC'S CHURCH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5C7A42-226B-4B08-BB62-819B55CCEB56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7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The Mark at a glance</a:t>
            </a:r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BA24B356-D31F-4B9F-ACA8-0924441C66A3}"/>
              </a:ext>
            </a:extLst>
          </p:cNvPr>
          <p:cNvSpPr>
            <a:spLocks noGrp="1"/>
          </p:cNvSpPr>
          <p:nvPr/>
        </p:nvSpPr>
        <p:spPr>
          <a:xfrm>
            <a:off x="609600" y="1314450"/>
            <a:ext cx="10972800" cy="0"/>
          </a:xfrm>
          <a:prstGeom prst="line">
            <a:avLst/>
          </a:prstGeom>
          <a:noFill/>
          <a:ln w="19050">
            <a:solidFill>
              <a:srgbClr val="C28A1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BE2261-197F-4AD7-B8E6-D36D47964506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5334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900" b="1" i="0" dirty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11</a:t>
            </a:r>
            <a:endParaRPr sz="900" b="1" i="0" dirty="0">
              <a:solidFill>
                <a:srgbClr val="607286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CBCA930-6297-43E4-BB96-1AB9B3A37B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81050" y="2720340"/>
            <a:ext cx="3429000" cy="56007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0778CED-35C1-4263-BFC5-EE5916C1632A}"/>
              </a:ext>
            </a:extLst>
          </p:cNvPr>
          <p:cNvSpPr>
            <a:spLocks noGrp="1"/>
          </p:cNvSpPr>
          <p:nvPr/>
        </p:nvSpPr>
        <p:spPr>
          <a:xfrm>
            <a:off x="4800600" y="1676400"/>
            <a:ext cx="61912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1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A program for candidates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07B139-6BFF-4A45-AF88-0EB50EE057FF}"/>
              </a:ext>
            </a:extLst>
          </p:cNvPr>
          <p:cNvSpPr>
            <a:spLocks noGrp="1"/>
          </p:cNvSpPr>
          <p:nvPr/>
        </p:nvSpPr>
        <p:spPr>
          <a:xfrm>
            <a:off x="4800600" y="2209800"/>
            <a:ext cx="6286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7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HopeStone’s full Confirmation program combines video teaching with reflection.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CF0975-4AC0-44D7-8404-F1DDA4222491}"/>
              </a:ext>
            </a:extLst>
          </p:cNvPr>
          <p:cNvSpPr>
            <a:spLocks noGrp="1"/>
          </p:cNvSpPr>
          <p:nvPr/>
        </p:nvSpPr>
        <p:spPr>
          <a:xfrm>
            <a:off x="4819650" y="3124200"/>
            <a:ext cx="5334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4500" b="1" i="0">
                <a:solidFill>
                  <a:srgbClr val="12858B"/>
                </a:solidFill>
                <a:latin typeface="DejaVu Sans"/>
                <a:ea typeface="DejaVu Sans"/>
                <a:cs typeface="DejaVu Sans"/>
              </a:defRPr>
            </a:pPr>
            <a:r>
              <a:rPr sz="4500" b="1" i="0">
                <a:solidFill>
                  <a:srgbClr val="12858B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00EA0C-92A8-4C7D-9189-DDBEC26CAC1E}"/>
              </a:ext>
            </a:extLst>
          </p:cNvPr>
          <p:cNvSpPr>
            <a:spLocks noGrp="1"/>
          </p:cNvSpPr>
          <p:nvPr/>
        </p:nvSpPr>
        <p:spPr>
          <a:xfrm>
            <a:off x="5448300" y="3333750"/>
            <a:ext cx="2190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7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video sessions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A56569-C934-4172-8A26-81FE34B26F0F}"/>
              </a:ext>
            </a:extLst>
          </p:cNvPr>
          <p:cNvSpPr>
            <a:spLocks noGrp="1"/>
          </p:cNvSpPr>
          <p:nvPr/>
        </p:nvSpPr>
        <p:spPr>
          <a:xfrm>
            <a:off x="8058150" y="3124200"/>
            <a:ext cx="5334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4500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defRPr>
            </a:pPr>
            <a:r>
              <a:rPr sz="4500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EAD2ED-A862-4F1B-AFF8-C10B56559F6B}"/>
              </a:ext>
            </a:extLst>
          </p:cNvPr>
          <p:cNvSpPr>
            <a:spLocks noGrp="1"/>
          </p:cNvSpPr>
          <p:nvPr/>
        </p:nvSpPr>
        <p:spPr>
          <a:xfrm>
            <a:off x="8686800" y="3333750"/>
            <a:ext cx="2381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7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release dates</a:t>
            </a:r>
          </a:p>
        </p:txBody>
      </p:sp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A6C4E7ED-32AF-46EC-8CBB-6A98AEF7B90F}"/>
              </a:ext>
            </a:extLst>
          </p:cNvPr>
          <p:cNvSpPr>
            <a:spLocks noGrp="1"/>
          </p:cNvSpPr>
          <p:nvPr/>
        </p:nvSpPr>
        <p:spPr>
          <a:xfrm>
            <a:off x="7867650" y="3124200"/>
            <a:ext cx="0" cy="895350"/>
          </a:xfrm>
          <a:prstGeom prst="line">
            <a:avLst/>
          </a:prstGeom>
          <a:noFill/>
          <a:ln w="19050">
            <a:solidFill>
              <a:srgbClr val="CC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85C7FDA-3C82-480E-97BE-D6736888B5B0}"/>
              </a:ext>
            </a:extLst>
          </p:cNvPr>
          <p:cNvSpPr>
            <a:spLocks noGrp="1"/>
          </p:cNvSpPr>
          <p:nvPr/>
        </p:nvSpPr>
        <p:spPr>
          <a:xfrm>
            <a:off x="4800600" y="4457700"/>
            <a:ext cx="6400800" cy="1066800"/>
          </a:xfrm>
          <a:prstGeom prst="roundRect">
            <a:avLst>
              <a:gd name="adj" fmla="val 14286"/>
            </a:avLst>
          </a:prstGeom>
          <a:solidFill>
            <a:srgbClr val="F3F6F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8EA601-6F2C-4B5E-94E4-8890DEA42283}"/>
              </a:ext>
            </a:extLst>
          </p:cNvPr>
          <p:cNvSpPr>
            <a:spLocks noGrp="1"/>
          </p:cNvSpPr>
          <p:nvPr/>
        </p:nvSpPr>
        <p:spPr>
          <a:xfrm>
            <a:off x="5086350" y="4667250"/>
            <a:ext cx="5905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5546"/>
          </a:bodyPr>
          <a:lstStyle/>
          <a:p>
            <a:pPr algn="l">
              <a:lnSpc>
                <a:spcPct val="100000"/>
              </a:lnSpc>
              <a:buNone/>
              <a:defRPr sz="1725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rPr>
              <a:t>Two sets of three modules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60663B-2136-4F7A-853E-8F1343677024}"/>
              </a:ext>
            </a:extLst>
          </p:cNvPr>
          <p:cNvSpPr>
            <a:spLocks noGrp="1"/>
          </p:cNvSpPr>
          <p:nvPr/>
        </p:nvSpPr>
        <p:spPr>
          <a:xfrm>
            <a:off x="5086350" y="5105400"/>
            <a:ext cx="2571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First set: November 16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C2D83F-1FD6-4BB6-818E-42CEEA3B93C1}"/>
              </a:ext>
            </a:extLst>
          </p:cNvPr>
          <p:cNvSpPr>
            <a:spLocks noGrp="1"/>
          </p:cNvSpPr>
          <p:nvPr/>
        </p:nvSpPr>
        <p:spPr>
          <a:xfrm>
            <a:off x="7981950" y="5105400"/>
            <a:ext cx="29337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Second set: February 15</a:t>
            </a:r>
          </a:p>
        </p:txBody>
      </p:sp>
    </p:spTree>
    <p:extLst>
      <p:ext uri="{BB962C8B-B14F-4D97-AF65-F5344CB8AC3E}">
        <p14:creationId xmlns:p14="http://schemas.microsoft.com/office/powerpoint/2010/main" val="16724925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093CF88F-3837-462A-996E-90BD525608D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12858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AC2C86-7DB0-49D7-A0A3-0FC01CE5910C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953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rPr>
              <a:t>ST. DOMINIC'S CHURCH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174F70-6470-4C52-9399-9B1DA999BAD7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7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How each session works</a:t>
            </a:r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B6FC377A-B08B-4A6E-8662-A94CD26C46FD}"/>
              </a:ext>
            </a:extLst>
          </p:cNvPr>
          <p:cNvSpPr>
            <a:spLocks noGrp="1"/>
          </p:cNvSpPr>
          <p:nvPr/>
        </p:nvSpPr>
        <p:spPr>
          <a:xfrm>
            <a:off x="609600" y="1314450"/>
            <a:ext cx="10972800" cy="0"/>
          </a:xfrm>
          <a:prstGeom prst="line">
            <a:avLst/>
          </a:prstGeom>
          <a:noFill/>
          <a:ln w="19050">
            <a:solidFill>
              <a:srgbClr val="C28A1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BFA702-63D5-42C6-AA2A-FD1344E00889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5334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900" b="1" i="0" dirty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12</a:t>
            </a:r>
            <a:endParaRPr sz="900" b="1" i="0" dirty="0">
              <a:solidFill>
                <a:srgbClr val="607286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23BF2E7-C4E2-4096-ABBA-BBBEBAA5A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095875" y="1752600"/>
            <a:ext cx="2000250" cy="20002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3E9CB6F-7ECD-48BC-8551-EBBF4E9F012E}"/>
              </a:ext>
            </a:extLst>
          </p:cNvPr>
          <p:cNvSpPr>
            <a:spLocks noGrp="1"/>
          </p:cNvSpPr>
          <p:nvPr/>
        </p:nvSpPr>
        <p:spPr>
          <a:xfrm>
            <a:off x="781050" y="1809750"/>
            <a:ext cx="4095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rPr>
              <a:t>IN EACH SESSION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70E0B8-41F5-4A51-A9C6-D66065AF9B3D}"/>
              </a:ext>
            </a:extLst>
          </p:cNvPr>
          <p:cNvSpPr>
            <a:spLocks noGrp="1"/>
          </p:cNvSpPr>
          <p:nvPr/>
        </p:nvSpPr>
        <p:spPr>
          <a:xfrm>
            <a:off x="781050" y="2324100"/>
            <a:ext cx="3333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0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Opening prayer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E500AC-9C16-4B32-B7E7-4816BEC79959}"/>
              </a:ext>
            </a:extLst>
          </p:cNvPr>
          <p:cNvSpPr>
            <a:spLocks noGrp="1"/>
          </p:cNvSpPr>
          <p:nvPr/>
        </p:nvSpPr>
        <p:spPr>
          <a:xfrm>
            <a:off x="781050" y="2714625"/>
            <a:ext cx="3429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A priest leads the opening prayer.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8FA68E-EC5D-43F5-947A-07FBDFD97004}"/>
              </a:ext>
            </a:extLst>
          </p:cNvPr>
          <p:cNvSpPr>
            <a:spLocks noGrp="1"/>
          </p:cNvSpPr>
          <p:nvPr/>
        </p:nvSpPr>
        <p:spPr>
          <a:xfrm>
            <a:off x="781050" y="3619500"/>
            <a:ext cx="3333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0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Catechesis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3554E8-C1C5-4D2E-97BA-187A85B1C965}"/>
              </a:ext>
            </a:extLst>
          </p:cNvPr>
          <p:cNvSpPr>
            <a:spLocks noGrp="1"/>
          </p:cNvSpPr>
          <p:nvPr/>
        </p:nvSpPr>
        <p:spPr>
          <a:xfrm>
            <a:off x="781050" y="4010025"/>
            <a:ext cx="3429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A HopeStone presenter shares the teaching.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57B7AC-72F9-44FB-ACBD-CC6D8B92ED91}"/>
              </a:ext>
            </a:extLst>
          </p:cNvPr>
          <p:cNvSpPr>
            <a:spLocks noGrp="1"/>
          </p:cNvSpPr>
          <p:nvPr/>
        </p:nvSpPr>
        <p:spPr>
          <a:xfrm>
            <a:off x="781050" y="4914900"/>
            <a:ext cx="3333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0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Testimony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058DB2-6C9A-4F3A-80F6-FDEEAE23D4ED}"/>
              </a:ext>
            </a:extLst>
          </p:cNvPr>
          <p:cNvSpPr>
            <a:spLocks noGrp="1"/>
          </p:cNvSpPr>
          <p:nvPr/>
        </p:nvSpPr>
        <p:spPr>
          <a:xfrm>
            <a:off x="781050" y="5305425"/>
            <a:ext cx="3429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A personal story connects faith and life.</a:t>
            </a:r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60EA2A54-31A3-4043-BC83-84E00062AF2B}"/>
              </a:ext>
            </a:extLst>
          </p:cNvPr>
          <p:cNvSpPr>
            <a:spLocks noGrp="1"/>
          </p:cNvSpPr>
          <p:nvPr/>
        </p:nvSpPr>
        <p:spPr>
          <a:xfrm>
            <a:off x="4533900" y="1790700"/>
            <a:ext cx="0" cy="4095750"/>
          </a:xfrm>
          <a:prstGeom prst="line">
            <a:avLst/>
          </a:prstGeom>
          <a:noFill/>
          <a:ln w="19050">
            <a:solidFill>
              <a:srgbClr val="CC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0F6B485E-7C3A-45F9-B1C2-C6B967620559}"/>
              </a:ext>
            </a:extLst>
          </p:cNvPr>
          <p:cNvSpPr>
            <a:spLocks noGrp="1"/>
          </p:cNvSpPr>
          <p:nvPr/>
        </p:nvSpPr>
        <p:spPr>
          <a:xfrm>
            <a:off x="7658100" y="1790700"/>
            <a:ext cx="0" cy="4095750"/>
          </a:xfrm>
          <a:prstGeom prst="line">
            <a:avLst/>
          </a:prstGeom>
          <a:noFill/>
          <a:ln w="19050">
            <a:solidFill>
              <a:srgbClr val="CC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61561B-BB85-4647-8D0F-3D764CD394AE}"/>
              </a:ext>
            </a:extLst>
          </p:cNvPr>
          <p:cNvSpPr>
            <a:spLocks noGrp="1"/>
          </p:cNvSpPr>
          <p:nvPr/>
        </p:nvSpPr>
        <p:spPr>
          <a:xfrm>
            <a:off x="8020050" y="1809750"/>
            <a:ext cx="3429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rPr>
              <a:t>CANDIDATE RESPONSE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4D925C6-E4F7-4AC2-BD87-12EE960541C1}"/>
              </a:ext>
            </a:extLst>
          </p:cNvPr>
          <p:cNvSpPr>
            <a:spLocks noGrp="1"/>
          </p:cNvSpPr>
          <p:nvPr/>
        </p:nvSpPr>
        <p:spPr>
          <a:xfrm>
            <a:off x="8020050" y="2324100"/>
            <a:ext cx="3333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0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Reflection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FF2D56-7C6B-4E78-8786-AF0878FCF57F}"/>
              </a:ext>
            </a:extLst>
          </p:cNvPr>
          <p:cNvSpPr>
            <a:spLocks noGrp="1"/>
          </p:cNvSpPr>
          <p:nvPr/>
        </p:nvSpPr>
        <p:spPr>
          <a:xfrm>
            <a:off x="8020050" y="2714625"/>
            <a:ext cx="3238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Reflect on the teaching and its meaning.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9F3C5D-841C-496C-9244-DD41722FA679}"/>
              </a:ext>
            </a:extLst>
          </p:cNvPr>
          <p:cNvSpPr>
            <a:spLocks noGrp="1"/>
          </p:cNvSpPr>
          <p:nvPr/>
        </p:nvSpPr>
        <p:spPr>
          <a:xfrm>
            <a:off x="8020050" y="3619500"/>
            <a:ext cx="3333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0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Journal or discussion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7CC5706-0D1A-4B73-B6FD-B4BB32B9A353}"/>
              </a:ext>
            </a:extLst>
          </p:cNvPr>
          <p:cNvSpPr>
            <a:spLocks noGrp="1"/>
          </p:cNvSpPr>
          <p:nvPr/>
        </p:nvSpPr>
        <p:spPr>
          <a:xfrm>
            <a:off x="8020050" y="4010025"/>
            <a:ext cx="3238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Complete the journal entry or group questions.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D1D236D-57C8-43F2-BEFF-EF65041B7F02}"/>
              </a:ext>
            </a:extLst>
          </p:cNvPr>
          <p:cNvSpPr>
            <a:spLocks noGrp="1"/>
          </p:cNvSpPr>
          <p:nvPr/>
        </p:nvSpPr>
        <p:spPr>
          <a:xfrm>
            <a:off x="8020050" y="4914900"/>
            <a:ext cx="3333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0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At home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185CAB8-BD20-4B0A-8492-AFB510920410}"/>
              </a:ext>
            </a:extLst>
          </p:cNvPr>
          <p:cNvSpPr>
            <a:spLocks noGrp="1"/>
          </p:cNvSpPr>
          <p:nvPr/>
        </p:nvSpPr>
        <p:spPr>
          <a:xfrm>
            <a:off x="8020050" y="5305425"/>
            <a:ext cx="3238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 dirty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Discuss the questions with a parent</a:t>
            </a:r>
            <a:r>
              <a:rPr lang="en-CA" sz="1350" b="0" i="0" dirty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en-CA" sz="135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and sponsor</a:t>
            </a:r>
            <a:r>
              <a:rPr sz="135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44108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A762952-A3F8-4646-BC9C-0C602C6FC52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12858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687C9A-94DA-4117-ACEA-B7CAC401829B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953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rPr>
              <a:t>ST. DOMINIC'S CHURCH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AAA8BC-7896-4F15-AEAC-DCB1824F26AB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7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The first three sessions</a:t>
            </a:r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817E1917-DACE-45CF-BD77-C21963FE58F4}"/>
              </a:ext>
            </a:extLst>
          </p:cNvPr>
          <p:cNvSpPr>
            <a:spLocks noGrp="1"/>
          </p:cNvSpPr>
          <p:nvPr/>
        </p:nvSpPr>
        <p:spPr>
          <a:xfrm>
            <a:off x="609600" y="1314450"/>
            <a:ext cx="10972800" cy="0"/>
          </a:xfrm>
          <a:prstGeom prst="line">
            <a:avLst/>
          </a:prstGeom>
          <a:noFill/>
          <a:ln w="19050">
            <a:solidFill>
              <a:srgbClr val="C28A1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BF23DE-3D40-415A-A106-8F19DA7CA94C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5334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900" b="1" i="0" dirty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13</a:t>
            </a:r>
            <a:endParaRPr sz="900" b="1" i="0" dirty="0">
              <a:solidFill>
                <a:srgbClr val="607286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B1E035-E164-4C11-AA1A-07013A25B5C7}"/>
              </a:ext>
            </a:extLst>
          </p:cNvPr>
          <p:cNvSpPr>
            <a:spLocks noGrp="1"/>
          </p:cNvSpPr>
          <p:nvPr/>
        </p:nvSpPr>
        <p:spPr>
          <a:xfrm>
            <a:off x="781050" y="1866900"/>
            <a:ext cx="6096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400" b="1" i="0">
                <a:solidFill>
                  <a:srgbClr val="12858B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 i="0">
                <a:solidFill>
                  <a:srgbClr val="12858B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587CBD-192F-4717-AD8A-644B2043C59C}"/>
              </a:ext>
            </a:extLst>
          </p:cNvPr>
          <p:cNvSpPr>
            <a:spLocks noGrp="1"/>
          </p:cNvSpPr>
          <p:nvPr/>
        </p:nvSpPr>
        <p:spPr>
          <a:xfrm>
            <a:off x="1562100" y="1866900"/>
            <a:ext cx="4667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0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 i="0" dirty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The One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164987-B9EF-459E-BCEF-3A839B443130}"/>
              </a:ext>
            </a:extLst>
          </p:cNvPr>
          <p:cNvSpPr>
            <a:spLocks noGrp="1"/>
          </p:cNvSpPr>
          <p:nvPr/>
        </p:nvSpPr>
        <p:spPr>
          <a:xfrm>
            <a:off x="1562100" y="2324100"/>
            <a:ext cx="52387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42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 dirty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Session 1</a:t>
            </a:r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3A2C2447-D2F6-4CED-89FF-5434EB3B1A34}"/>
              </a:ext>
            </a:extLst>
          </p:cNvPr>
          <p:cNvSpPr>
            <a:spLocks noGrp="1"/>
          </p:cNvSpPr>
          <p:nvPr/>
        </p:nvSpPr>
        <p:spPr>
          <a:xfrm>
            <a:off x="781050" y="2895600"/>
            <a:ext cx="6000750" cy="0"/>
          </a:xfrm>
          <a:prstGeom prst="line">
            <a:avLst/>
          </a:prstGeom>
          <a:noFill/>
          <a:ln w="14288">
            <a:solidFill>
              <a:srgbClr val="CC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FF75DD-AD6E-41B4-BBD7-28AA568CC027}"/>
              </a:ext>
            </a:extLst>
          </p:cNvPr>
          <p:cNvSpPr>
            <a:spLocks noGrp="1"/>
          </p:cNvSpPr>
          <p:nvPr/>
        </p:nvSpPr>
        <p:spPr>
          <a:xfrm>
            <a:off x="781050" y="3105150"/>
            <a:ext cx="6096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400" b="1" i="0">
                <a:solidFill>
                  <a:srgbClr val="12858B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 i="0">
                <a:solidFill>
                  <a:srgbClr val="12858B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AEB2BE-C204-47CB-9933-ABF681749E3E}"/>
              </a:ext>
            </a:extLst>
          </p:cNvPr>
          <p:cNvSpPr>
            <a:spLocks noGrp="1"/>
          </p:cNvSpPr>
          <p:nvPr/>
        </p:nvSpPr>
        <p:spPr>
          <a:xfrm>
            <a:off x="1562100" y="3105150"/>
            <a:ext cx="4667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0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The Holy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9773D3-B551-4B44-83EE-1EC3B74C2089}"/>
              </a:ext>
            </a:extLst>
          </p:cNvPr>
          <p:cNvSpPr>
            <a:spLocks noGrp="1"/>
          </p:cNvSpPr>
          <p:nvPr/>
        </p:nvSpPr>
        <p:spPr>
          <a:xfrm>
            <a:off x="1562100" y="3562350"/>
            <a:ext cx="52387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42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Session 2</a:t>
            </a:r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356DB44B-51B7-433C-9E9E-9A0B2119578E}"/>
              </a:ext>
            </a:extLst>
          </p:cNvPr>
          <p:cNvSpPr>
            <a:spLocks noGrp="1"/>
          </p:cNvSpPr>
          <p:nvPr/>
        </p:nvSpPr>
        <p:spPr>
          <a:xfrm>
            <a:off x="781050" y="4133850"/>
            <a:ext cx="6000750" cy="0"/>
          </a:xfrm>
          <a:prstGeom prst="line">
            <a:avLst/>
          </a:prstGeom>
          <a:noFill/>
          <a:ln w="14288">
            <a:solidFill>
              <a:srgbClr val="CC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81084E-C7D2-4E9E-AF34-A8E58253181B}"/>
              </a:ext>
            </a:extLst>
          </p:cNvPr>
          <p:cNvSpPr>
            <a:spLocks noGrp="1"/>
          </p:cNvSpPr>
          <p:nvPr/>
        </p:nvSpPr>
        <p:spPr>
          <a:xfrm>
            <a:off x="781050" y="4343400"/>
            <a:ext cx="6096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400" b="1" i="0">
                <a:solidFill>
                  <a:srgbClr val="12858B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 i="0">
                <a:solidFill>
                  <a:srgbClr val="12858B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9D26BEA-A275-4D9A-9A95-F6D9FC5C30C8}"/>
              </a:ext>
            </a:extLst>
          </p:cNvPr>
          <p:cNvSpPr>
            <a:spLocks noGrp="1"/>
          </p:cNvSpPr>
          <p:nvPr/>
        </p:nvSpPr>
        <p:spPr>
          <a:xfrm>
            <a:off x="1562100" y="4343400"/>
            <a:ext cx="4667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0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The Catholic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08A1C0-4B5B-482D-9678-4AA8F2226B44}"/>
              </a:ext>
            </a:extLst>
          </p:cNvPr>
          <p:cNvSpPr>
            <a:spLocks noGrp="1"/>
          </p:cNvSpPr>
          <p:nvPr/>
        </p:nvSpPr>
        <p:spPr>
          <a:xfrm>
            <a:off x="1562100" y="4800600"/>
            <a:ext cx="52387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42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Session 3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B018F03-02A3-4933-B524-47DC77C5E67A}"/>
              </a:ext>
            </a:extLst>
          </p:cNvPr>
          <p:cNvSpPr>
            <a:spLocks noGrp="1"/>
          </p:cNvSpPr>
          <p:nvPr/>
        </p:nvSpPr>
        <p:spPr>
          <a:xfrm>
            <a:off x="7696200" y="4972050"/>
            <a:ext cx="3581400" cy="895350"/>
          </a:xfrm>
          <a:prstGeom prst="roundRect">
            <a:avLst>
              <a:gd name="adj" fmla="val 17021"/>
            </a:avLst>
          </a:prstGeom>
          <a:solidFill>
            <a:srgbClr val="E6F2F2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E8FC85-7F6B-46CB-83F8-BF4A2AD8F2F0}"/>
              </a:ext>
            </a:extLst>
          </p:cNvPr>
          <p:cNvSpPr>
            <a:spLocks noGrp="1"/>
          </p:cNvSpPr>
          <p:nvPr/>
        </p:nvSpPr>
        <p:spPr>
          <a:xfrm>
            <a:off x="7943850" y="5143500"/>
            <a:ext cx="30861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425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rPr>
              <a:t>First module release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7FE8EC-ECED-4E2F-BE71-F883B47EDF73}"/>
              </a:ext>
            </a:extLst>
          </p:cNvPr>
          <p:cNvSpPr>
            <a:spLocks noGrp="1"/>
          </p:cNvSpPr>
          <p:nvPr/>
        </p:nvSpPr>
        <p:spPr>
          <a:xfrm>
            <a:off x="7943850" y="5505450"/>
            <a:ext cx="30861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35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NOVEMBER 16</a:t>
            </a:r>
          </a:p>
        </p:txBody>
      </p:sp>
    </p:spTree>
    <p:extLst>
      <p:ext uri="{BB962C8B-B14F-4D97-AF65-F5344CB8AC3E}">
        <p14:creationId xmlns:p14="http://schemas.microsoft.com/office/powerpoint/2010/main" val="1608878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9825E8CE-572F-4E63-BCEF-9F8FC64E1DA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12858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D5E505-23D6-48D7-9B15-895D82ABEEC5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953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rPr>
              <a:t>ST. DOMINIC'S CHURCH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2118A9C-B5FE-41A0-9CC6-E3EFBD58F2A2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7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The final three sessions</a:t>
            </a:r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479C49C1-7636-43B4-9E3C-78984395CD03}"/>
              </a:ext>
            </a:extLst>
          </p:cNvPr>
          <p:cNvSpPr>
            <a:spLocks noGrp="1"/>
          </p:cNvSpPr>
          <p:nvPr/>
        </p:nvSpPr>
        <p:spPr>
          <a:xfrm>
            <a:off x="609600" y="1314450"/>
            <a:ext cx="10972800" cy="0"/>
          </a:xfrm>
          <a:prstGeom prst="line">
            <a:avLst/>
          </a:prstGeom>
          <a:noFill/>
          <a:ln w="19050">
            <a:solidFill>
              <a:srgbClr val="C28A1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E739BC-FA8A-4F89-A73C-A4D9D0E755EC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5334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900" b="1" dirty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14</a:t>
            </a:r>
            <a:endParaRPr sz="900" b="1" i="0" dirty="0">
              <a:solidFill>
                <a:srgbClr val="607286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61340D-9B61-4507-AFC2-4307805114E3}"/>
              </a:ext>
            </a:extLst>
          </p:cNvPr>
          <p:cNvSpPr>
            <a:spLocks noGrp="1"/>
          </p:cNvSpPr>
          <p:nvPr/>
        </p:nvSpPr>
        <p:spPr>
          <a:xfrm>
            <a:off x="781050" y="1847850"/>
            <a:ext cx="6096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400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2B64EE-72AD-4902-AA27-DE2800854319}"/>
              </a:ext>
            </a:extLst>
          </p:cNvPr>
          <p:cNvSpPr>
            <a:spLocks noGrp="1"/>
          </p:cNvSpPr>
          <p:nvPr/>
        </p:nvSpPr>
        <p:spPr>
          <a:xfrm>
            <a:off x="1562100" y="1847850"/>
            <a:ext cx="4667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0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The Apostolic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1586B0-D44E-4482-8094-7B2C83186756}"/>
              </a:ext>
            </a:extLst>
          </p:cNvPr>
          <p:cNvSpPr>
            <a:spLocks noGrp="1"/>
          </p:cNvSpPr>
          <p:nvPr/>
        </p:nvSpPr>
        <p:spPr>
          <a:xfrm>
            <a:off x="1562100" y="2305050"/>
            <a:ext cx="52387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42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Session 4</a:t>
            </a:r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EE910003-FA99-4BCC-BFE3-938A0A7CDE4C}"/>
              </a:ext>
            </a:extLst>
          </p:cNvPr>
          <p:cNvSpPr>
            <a:spLocks noGrp="1"/>
          </p:cNvSpPr>
          <p:nvPr/>
        </p:nvSpPr>
        <p:spPr>
          <a:xfrm>
            <a:off x="781050" y="2876550"/>
            <a:ext cx="6000750" cy="0"/>
          </a:xfrm>
          <a:prstGeom prst="line">
            <a:avLst/>
          </a:prstGeom>
          <a:noFill/>
          <a:ln w="14288">
            <a:solidFill>
              <a:srgbClr val="CC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1A97EF-BAB4-4D1B-8760-B806EE8DCDD5}"/>
              </a:ext>
            </a:extLst>
          </p:cNvPr>
          <p:cNvSpPr>
            <a:spLocks noGrp="1"/>
          </p:cNvSpPr>
          <p:nvPr/>
        </p:nvSpPr>
        <p:spPr>
          <a:xfrm>
            <a:off x="781050" y="3086100"/>
            <a:ext cx="6096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400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FD4476-C365-416B-83F6-1A82061C998D}"/>
              </a:ext>
            </a:extLst>
          </p:cNvPr>
          <p:cNvSpPr>
            <a:spLocks noGrp="1"/>
          </p:cNvSpPr>
          <p:nvPr/>
        </p:nvSpPr>
        <p:spPr>
          <a:xfrm>
            <a:off x="1562100" y="3086100"/>
            <a:ext cx="4667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0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The Church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DEBC32-2E38-4D50-89D6-29C67201643F}"/>
              </a:ext>
            </a:extLst>
          </p:cNvPr>
          <p:cNvSpPr>
            <a:spLocks noGrp="1"/>
          </p:cNvSpPr>
          <p:nvPr/>
        </p:nvSpPr>
        <p:spPr>
          <a:xfrm>
            <a:off x="1562100" y="3543300"/>
            <a:ext cx="52387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42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Session 5</a:t>
            </a:r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A2C255F9-6FE7-45ED-8817-5FCA7510B671}"/>
              </a:ext>
            </a:extLst>
          </p:cNvPr>
          <p:cNvSpPr>
            <a:spLocks noGrp="1"/>
          </p:cNvSpPr>
          <p:nvPr/>
        </p:nvSpPr>
        <p:spPr>
          <a:xfrm>
            <a:off x="781050" y="4114800"/>
            <a:ext cx="6000750" cy="0"/>
          </a:xfrm>
          <a:prstGeom prst="line">
            <a:avLst/>
          </a:prstGeom>
          <a:noFill/>
          <a:ln w="14288">
            <a:solidFill>
              <a:srgbClr val="CC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6D2FD6-9F78-4503-A0C0-517304213BC4}"/>
              </a:ext>
            </a:extLst>
          </p:cNvPr>
          <p:cNvSpPr>
            <a:spLocks noGrp="1"/>
          </p:cNvSpPr>
          <p:nvPr/>
        </p:nvSpPr>
        <p:spPr>
          <a:xfrm>
            <a:off x="781050" y="4324350"/>
            <a:ext cx="6096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400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E653FD5-445A-4302-AF00-2EE06BAA1DA3}"/>
              </a:ext>
            </a:extLst>
          </p:cNvPr>
          <p:cNvSpPr>
            <a:spLocks noGrp="1"/>
          </p:cNvSpPr>
          <p:nvPr/>
        </p:nvSpPr>
        <p:spPr>
          <a:xfrm>
            <a:off x="1562100" y="4324350"/>
            <a:ext cx="4667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0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The Mark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16FE8C-7C58-4646-B8A2-ED908761E1B8}"/>
              </a:ext>
            </a:extLst>
          </p:cNvPr>
          <p:cNvSpPr>
            <a:spLocks noGrp="1"/>
          </p:cNvSpPr>
          <p:nvPr/>
        </p:nvSpPr>
        <p:spPr>
          <a:xfrm>
            <a:off x="1562100" y="4781550"/>
            <a:ext cx="52387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42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Session 6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713587D-695E-42CA-8788-34E4D77586B8}"/>
              </a:ext>
            </a:extLst>
          </p:cNvPr>
          <p:cNvSpPr>
            <a:spLocks noGrp="1"/>
          </p:cNvSpPr>
          <p:nvPr/>
        </p:nvSpPr>
        <p:spPr>
          <a:xfrm>
            <a:off x="7696200" y="4972050"/>
            <a:ext cx="3581400" cy="895350"/>
          </a:xfrm>
          <a:prstGeom prst="roundRect">
            <a:avLst>
              <a:gd name="adj" fmla="val 17021"/>
            </a:avLst>
          </a:prstGeom>
          <a:solidFill>
            <a:srgbClr val="FFF9E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07DC3F6-B4C2-4DDF-87F5-92D6B70F20D8}"/>
              </a:ext>
            </a:extLst>
          </p:cNvPr>
          <p:cNvSpPr>
            <a:spLocks noGrp="1"/>
          </p:cNvSpPr>
          <p:nvPr/>
        </p:nvSpPr>
        <p:spPr>
          <a:xfrm>
            <a:off x="7943850" y="5143500"/>
            <a:ext cx="30861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35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Second module release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8A7480-8779-4D85-AD12-945D2E78036D}"/>
              </a:ext>
            </a:extLst>
          </p:cNvPr>
          <p:cNvSpPr>
            <a:spLocks noGrp="1"/>
          </p:cNvSpPr>
          <p:nvPr/>
        </p:nvSpPr>
        <p:spPr>
          <a:xfrm>
            <a:off x="7943850" y="5476875"/>
            <a:ext cx="30861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500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rPr>
              <a:t>FEBRUARY 15</a:t>
            </a:r>
          </a:p>
        </p:txBody>
      </p:sp>
    </p:spTree>
    <p:extLst>
      <p:ext uri="{BB962C8B-B14F-4D97-AF65-F5344CB8AC3E}">
        <p14:creationId xmlns:p14="http://schemas.microsoft.com/office/powerpoint/2010/main" val="380767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95B41B76-5BED-40D1-94CD-15442C2E2FE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12858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4F2648-E460-45A9-8138-E80DCE874E66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953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rPr>
              <a:t>ST. DOMINIC'S CHURCH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CDE361-03C9-4668-B92F-8BD0C1F43F14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7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Bookmark activity and movie night</a:t>
            </a:r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6F91C2D6-3809-4FF7-A4E9-C87E4701204B}"/>
              </a:ext>
            </a:extLst>
          </p:cNvPr>
          <p:cNvSpPr>
            <a:spLocks noGrp="1"/>
          </p:cNvSpPr>
          <p:nvPr/>
        </p:nvSpPr>
        <p:spPr>
          <a:xfrm>
            <a:off x="609600" y="1314450"/>
            <a:ext cx="10972800" cy="0"/>
          </a:xfrm>
          <a:prstGeom prst="line">
            <a:avLst/>
          </a:prstGeom>
          <a:noFill/>
          <a:ln w="19050">
            <a:solidFill>
              <a:srgbClr val="C28A1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A5B64A-19EA-49C9-A4D7-01A04CAD7FC3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5334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900" b="1" i="0" dirty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15</a:t>
            </a:r>
            <a:endParaRPr sz="900" b="1" i="0" dirty="0">
              <a:solidFill>
                <a:srgbClr val="607286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416595-D91C-41B0-AD59-4BFD60359209}"/>
              </a:ext>
            </a:extLst>
          </p:cNvPr>
          <p:cNvSpPr>
            <a:spLocks noGrp="1"/>
          </p:cNvSpPr>
          <p:nvPr/>
        </p:nvSpPr>
        <p:spPr>
          <a:xfrm>
            <a:off x="742950" y="1847850"/>
            <a:ext cx="14287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100" b="1" i="0">
                <a:solidFill>
                  <a:srgbClr val="12858B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 i="0">
                <a:solidFill>
                  <a:srgbClr val="12858B"/>
                </a:solidFill>
                <a:latin typeface="DejaVu Sans"/>
                <a:ea typeface="DejaVu Sans"/>
                <a:cs typeface="DejaVu Sans"/>
              </a:rPr>
              <a:t>JAN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A459C1-1846-4448-8499-EF3216809EA0}"/>
              </a:ext>
            </a:extLst>
          </p:cNvPr>
          <p:cNvSpPr>
            <a:spLocks noGrp="1"/>
          </p:cNvSpPr>
          <p:nvPr/>
        </p:nvSpPr>
        <p:spPr>
          <a:xfrm>
            <a:off x="685800" y="2305050"/>
            <a:ext cx="200025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>
            <a:defPPr>
              <a:defRPr sz="3450"/>
            </a:defPPr>
          </a:lstStyle>
          <a:p>
            <a:pPr algn="l">
              <a:lnSpc>
                <a:spcPct val="100000"/>
              </a:lnSpc>
              <a:buNone/>
              <a:defRPr sz="87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23 &amp; 30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25D8A4-E408-4A05-8467-F7E8843E7B76}"/>
              </a:ext>
            </a:extLst>
          </p:cNvPr>
          <p:cNvSpPr>
            <a:spLocks noGrp="1"/>
          </p:cNvSpPr>
          <p:nvPr/>
        </p:nvSpPr>
        <p:spPr>
          <a:xfrm>
            <a:off x="2838450" y="2133600"/>
            <a:ext cx="4762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3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Bookmark activity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3393AB-9F05-41FB-91A6-9065F4508F24}"/>
              </a:ext>
            </a:extLst>
          </p:cNvPr>
          <p:cNvSpPr>
            <a:spLocks noGrp="1"/>
          </p:cNvSpPr>
          <p:nvPr/>
        </p:nvSpPr>
        <p:spPr>
          <a:xfrm>
            <a:off x="2838450" y="2686050"/>
            <a:ext cx="552450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4790"/>
          </a:bodyPr>
          <a:lstStyle/>
          <a:p>
            <a:pPr algn="l">
              <a:lnSpc>
                <a:spcPct val="100000"/>
              </a:lnSpc>
              <a:buNone/>
              <a:defRPr sz="1800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rPr>
              <a:t>After the 5:00 PM Mass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AFD3D8-9C00-4E68-80E8-E012621F65AC}"/>
              </a:ext>
            </a:extLst>
          </p:cNvPr>
          <p:cNvSpPr>
            <a:spLocks noGrp="1"/>
          </p:cNvSpPr>
          <p:nvPr/>
        </p:nvSpPr>
        <p:spPr>
          <a:xfrm>
            <a:off x="2838450" y="3257550"/>
            <a:ext cx="4572000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The parish calendar marks this activity as mandatory.</a:t>
            </a:r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7D82CD53-2306-4CE7-B157-7D528DB84C17}"/>
              </a:ext>
            </a:extLst>
          </p:cNvPr>
          <p:cNvSpPr>
            <a:spLocks noGrp="1"/>
          </p:cNvSpPr>
          <p:nvPr/>
        </p:nvSpPr>
        <p:spPr>
          <a:xfrm>
            <a:off x="685800" y="4514850"/>
            <a:ext cx="10820400" cy="0"/>
          </a:xfrm>
          <a:prstGeom prst="line">
            <a:avLst/>
          </a:prstGeom>
          <a:noFill/>
          <a:ln w="19050">
            <a:solidFill>
              <a:srgbClr val="CC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923660-C8FF-42BA-929E-7E1BDA5BF5F6}"/>
              </a:ext>
            </a:extLst>
          </p:cNvPr>
          <p:cNvSpPr>
            <a:spLocks noGrp="1"/>
          </p:cNvSpPr>
          <p:nvPr/>
        </p:nvSpPr>
        <p:spPr>
          <a:xfrm>
            <a:off x="742950" y="4895850"/>
            <a:ext cx="1619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lnSpcReduction="10000"/>
          </a:bodyPr>
          <a:lstStyle/>
          <a:p>
            <a:pPr algn="l">
              <a:lnSpc>
                <a:spcPct val="100000"/>
              </a:lnSpc>
              <a:buNone/>
              <a:defRPr sz="187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 i="0" dirty="0">
                <a:solidFill>
                  <a:srgbClr val="C28A10"/>
                </a:solidFill>
                <a:latin typeface="DejaVu Sans"/>
                <a:ea typeface="DejaVu Sans"/>
                <a:cs typeface="DejaVu Sans"/>
              </a:rPr>
              <a:t>APR</a:t>
            </a:r>
            <a:r>
              <a:rPr sz="1875" b="1" i="0" dirty="0">
                <a:solidFill>
                  <a:srgbClr val="C28A1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400" b="1" i="0" dirty="0">
                <a:solidFill>
                  <a:srgbClr val="C28A10"/>
                </a:solidFill>
                <a:latin typeface="DejaVu Sans"/>
                <a:ea typeface="DejaVu Sans"/>
                <a:cs typeface="DejaVu Sans"/>
              </a:rPr>
              <a:t>17</a:t>
            </a:r>
            <a:endParaRPr sz="1875" b="1" i="0" dirty="0">
              <a:solidFill>
                <a:srgbClr val="C28A10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499F8B-DF6C-4130-8EB0-F50114F93E18}"/>
              </a:ext>
            </a:extLst>
          </p:cNvPr>
          <p:cNvSpPr>
            <a:spLocks noGrp="1"/>
          </p:cNvSpPr>
          <p:nvPr/>
        </p:nvSpPr>
        <p:spPr>
          <a:xfrm>
            <a:off x="2571750" y="4838700"/>
            <a:ext cx="44767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0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Movie night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235E7A-947C-4D68-8C27-0BC725E25DE5}"/>
              </a:ext>
            </a:extLst>
          </p:cNvPr>
          <p:cNvSpPr>
            <a:spLocks noGrp="1"/>
          </p:cNvSpPr>
          <p:nvPr/>
        </p:nvSpPr>
        <p:spPr>
          <a:xfrm>
            <a:off x="2571750" y="5314950"/>
            <a:ext cx="4000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After the 5:00 PM Mass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CDBB611-575D-4944-98B3-C1CB710A1B0A}"/>
              </a:ext>
            </a:extLst>
          </p:cNvPr>
          <p:cNvSpPr>
            <a:spLocks noGrp="1"/>
          </p:cNvSpPr>
          <p:nvPr/>
        </p:nvSpPr>
        <p:spPr>
          <a:xfrm>
            <a:off x="8324850" y="4810125"/>
            <a:ext cx="2686050" cy="876300"/>
          </a:xfrm>
          <a:prstGeom prst="roundRect">
            <a:avLst>
              <a:gd name="adj" fmla="val 17391"/>
            </a:avLst>
          </a:prstGeom>
          <a:solidFill>
            <a:srgbClr val="FFF9E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A562A11-0402-4B54-B7F9-210D6B6CC6F9}"/>
              </a:ext>
            </a:extLst>
          </p:cNvPr>
          <p:cNvSpPr>
            <a:spLocks noGrp="1"/>
          </p:cNvSpPr>
          <p:nvPr/>
        </p:nvSpPr>
        <p:spPr>
          <a:xfrm>
            <a:off x="8648700" y="5010150"/>
            <a:ext cx="2038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27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rPr>
              <a:t>PARISH EVENT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06E75D8-5444-43C3-A0CE-638D9214CAB2}"/>
              </a:ext>
            </a:extLst>
          </p:cNvPr>
          <p:cNvSpPr>
            <a:spLocks noGrp="1"/>
          </p:cNvSpPr>
          <p:nvPr/>
        </p:nvSpPr>
        <p:spPr>
          <a:xfrm>
            <a:off x="8648700" y="5314950"/>
            <a:ext cx="2038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35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Movie night</a:t>
            </a:r>
          </a:p>
        </p:txBody>
      </p:sp>
    </p:spTree>
    <p:extLst>
      <p:ext uri="{BB962C8B-B14F-4D97-AF65-F5344CB8AC3E}">
        <p14:creationId xmlns:p14="http://schemas.microsoft.com/office/powerpoint/2010/main" val="8935968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CCA84D72-2C11-4FB5-B7B8-739CD40DBDC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12858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290C03-AE0F-4457-BD76-6BCD69803C27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953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rPr>
              <a:t>ST. DOMINIC'S CHURCH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7BAC9A-A9E0-44D7-8A92-CCDD657D3E77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7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 i="0" dirty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Retreat, reflections and rehearsal</a:t>
            </a:r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DC7BA448-6728-4BB6-8B6D-4F3890956680}"/>
              </a:ext>
            </a:extLst>
          </p:cNvPr>
          <p:cNvSpPr>
            <a:spLocks noGrp="1"/>
          </p:cNvSpPr>
          <p:nvPr/>
        </p:nvSpPr>
        <p:spPr>
          <a:xfrm>
            <a:off x="609600" y="1314450"/>
            <a:ext cx="10972800" cy="0"/>
          </a:xfrm>
          <a:prstGeom prst="line">
            <a:avLst/>
          </a:prstGeom>
          <a:noFill/>
          <a:ln w="19050">
            <a:solidFill>
              <a:srgbClr val="C28A1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9320A3-7A01-46AA-807B-0EA6038F1E6F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5334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900" b="1" i="0" dirty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16</a:t>
            </a:r>
            <a:endParaRPr sz="900" b="1" i="0" dirty="0">
              <a:solidFill>
                <a:srgbClr val="607286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41C50D-8C31-4F82-BB4D-B8D41FE38C24}"/>
              </a:ext>
            </a:extLst>
          </p:cNvPr>
          <p:cNvSpPr>
            <a:spLocks noGrp="1"/>
          </p:cNvSpPr>
          <p:nvPr/>
        </p:nvSpPr>
        <p:spPr>
          <a:xfrm>
            <a:off x="609600" y="1504950"/>
            <a:ext cx="100012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The final parish events lead into the Confirmation celebrations.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3E5AACD-D828-494D-8A4B-6FB21ECB9EB2}"/>
              </a:ext>
            </a:extLst>
          </p:cNvPr>
          <p:cNvSpPr>
            <a:spLocks noGrp="1"/>
          </p:cNvSpPr>
          <p:nvPr/>
        </p:nvSpPr>
        <p:spPr>
          <a:xfrm>
            <a:off x="609600" y="2057400"/>
            <a:ext cx="10972800" cy="704850"/>
          </a:xfrm>
          <a:prstGeom prst="roundRect">
            <a:avLst>
              <a:gd name="adj" fmla="val 18919"/>
            </a:avLst>
          </a:prstGeom>
          <a:solidFill>
            <a:srgbClr val="E6F2F2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BDE7C4-2CAF-494C-A0FA-D1757B57C95E}"/>
              </a:ext>
            </a:extLst>
          </p:cNvPr>
          <p:cNvSpPr>
            <a:spLocks noGrp="1"/>
          </p:cNvSpPr>
          <p:nvPr/>
        </p:nvSpPr>
        <p:spPr>
          <a:xfrm>
            <a:off x="5948363" y="2185988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 dirty="0">
                <a:solidFill>
                  <a:srgbClr val="0B6970"/>
                </a:solidFill>
                <a:latin typeface="DejaVu Sans"/>
                <a:ea typeface="DejaVu Sans"/>
                <a:cs typeface="DejaVu Sans"/>
              </a:rPr>
              <a:t>MAY 15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6B8640-584D-43F9-BB10-C2A765D2F1F9}"/>
              </a:ext>
            </a:extLst>
          </p:cNvPr>
          <p:cNvSpPr>
            <a:spLocks noGrp="1"/>
          </p:cNvSpPr>
          <p:nvPr/>
        </p:nvSpPr>
        <p:spPr>
          <a:xfrm>
            <a:off x="2762250" y="2219325"/>
            <a:ext cx="20955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9592"/>
          </a:bodyPr>
          <a:lstStyle/>
          <a:p>
            <a:pPr algn="l">
              <a:lnSpc>
                <a:spcPct val="100000"/>
              </a:lnSpc>
              <a:buNone/>
              <a:defRPr sz="14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 dirty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Confirmation retreat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953539-614E-41D9-8361-172B62A401F5}"/>
              </a:ext>
            </a:extLst>
          </p:cNvPr>
          <p:cNvSpPr>
            <a:spLocks noGrp="1"/>
          </p:cNvSpPr>
          <p:nvPr/>
        </p:nvSpPr>
        <p:spPr>
          <a:xfrm>
            <a:off x="2762250" y="2476500"/>
            <a:ext cx="17145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i="0" dirty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1:00–6:00 PM</a:t>
            </a:r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5D2DE6E7-75CC-4E08-A2AF-DEEF26227263}"/>
              </a:ext>
            </a:extLst>
          </p:cNvPr>
          <p:cNvSpPr>
            <a:spLocks noGrp="1"/>
          </p:cNvSpPr>
          <p:nvPr/>
        </p:nvSpPr>
        <p:spPr>
          <a:xfrm>
            <a:off x="5810250" y="2171700"/>
            <a:ext cx="0" cy="476250"/>
          </a:xfrm>
          <a:prstGeom prst="line">
            <a:avLst/>
          </a:prstGeom>
          <a:noFill/>
          <a:ln w="14288">
            <a:solidFill>
              <a:srgbClr val="CC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2D6B70-CB03-42E5-A114-E2D1BAFA3981}"/>
              </a:ext>
            </a:extLst>
          </p:cNvPr>
          <p:cNvSpPr>
            <a:spLocks noGrp="1"/>
          </p:cNvSpPr>
          <p:nvPr/>
        </p:nvSpPr>
        <p:spPr>
          <a:xfrm>
            <a:off x="6400800" y="2219325"/>
            <a:ext cx="20955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4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7A043CE-E744-4E62-88FA-71939A64EFC5}"/>
              </a:ext>
            </a:extLst>
          </p:cNvPr>
          <p:cNvSpPr>
            <a:spLocks noGrp="1"/>
          </p:cNvSpPr>
          <p:nvPr/>
        </p:nvSpPr>
        <p:spPr>
          <a:xfrm>
            <a:off x="6400800" y="2476500"/>
            <a:ext cx="17145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65304C9-326C-4491-9E5E-4674246709A0}"/>
              </a:ext>
            </a:extLst>
          </p:cNvPr>
          <p:cNvSpPr>
            <a:spLocks noGrp="1"/>
          </p:cNvSpPr>
          <p:nvPr/>
        </p:nvSpPr>
        <p:spPr>
          <a:xfrm>
            <a:off x="609600" y="2933700"/>
            <a:ext cx="10972800" cy="704850"/>
          </a:xfrm>
          <a:prstGeom prst="roundRect">
            <a:avLst>
              <a:gd name="adj" fmla="val 18919"/>
            </a:avLst>
          </a:prstGeom>
          <a:solidFill>
            <a:srgbClr val="E6F2F2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4D429CC-CC07-4F6B-BD29-D3000A1AC5B2}"/>
              </a:ext>
            </a:extLst>
          </p:cNvPr>
          <p:cNvSpPr>
            <a:spLocks noGrp="1"/>
          </p:cNvSpPr>
          <p:nvPr/>
        </p:nvSpPr>
        <p:spPr>
          <a:xfrm>
            <a:off x="838200" y="3133725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rPr>
              <a:t>MAY 22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BFE9D1D-2A39-40ED-AD40-EF7D9BFCEE4F}"/>
              </a:ext>
            </a:extLst>
          </p:cNvPr>
          <p:cNvSpPr>
            <a:spLocks noGrp="1"/>
          </p:cNvSpPr>
          <p:nvPr/>
        </p:nvSpPr>
        <p:spPr>
          <a:xfrm>
            <a:off x="2762250" y="3095625"/>
            <a:ext cx="20955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4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Homily reflections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E320CFE-2D49-426E-B03D-B8BDF71608DC}"/>
              </a:ext>
            </a:extLst>
          </p:cNvPr>
          <p:cNvSpPr>
            <a:spLocks noGrp="1"/>
          </p:cNvSpPr>
          <p:nvPr/>
        </p:nvSpPr>
        <p:spPr>
          <a:xfrm>
            <a:off x="2762250" y="3352800"/>
            <a:ext cx="17145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Due date</a:t>
            </a:r>
          </a:p>
        </p:txBody>
      </p:sp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BA2F6E5B-E184-4C6A-9295-69D1165C2EE8}"/>
              </a:ext>
            </a:extLst>
          </p:cNvPr>
          <p:cNvSpPr>
            <a:spLocks noGrp="1"/>
          </p:cNvSpPr>
          <p:nvPr/>
        </p:nvSpPr>
        <p:spPr>
          <a:xfrm>
            <a:off x="5810250" y="3048000"/>
            <a:ext cx="0" cy="476250"/>
          </a:xfrm>
          <a:prstGeom prst="line">
            <a:avLst/>
          </a:prstGeom>
          <a:noFill/>
          <a:ln w="14288">
            <a:solidFill>
              <a:srgbClr val="CC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83ADCA7-CC90-46FF-8C51-48E3800F84AE}"/>
              </a:ext>
            </a:extLst>
          </p:cNvPr>
          <p:cNvSpPr>
            <a:spLocks noGrp="1"/>
          </p:cNvSpPr>
          <p:nvPr/>
        </p:nvSpPr>
        <p:spPr>
          <a:xfrm>
            <a:off x="6400800" y="3095625"/>
            <a:ext cx="20955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4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FA34354-8F86-41CE-BF7D-53D297E9034C}"/>
              </a:ext>
            </a:extLst>
          </p:cNvPr>
          <p:cNvSpPr>
            <a:spLocks noGrp="1"/>
          </p:cNvSpPr>
          <p:nvPr/>
        </p:nvSpPr>
        <p:spPr>
          <a:xfrm>
            <a:off x="6400800" y="3352800"/>
            <a:ext cx="17145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4DB423E-3E70-42E7-8086-9D2634522957}"/>
              </a:ext>
            </a:extLst>
          </p:cNvPr>
          <p:cNvSpPr>
            <a:spLocks noGrp="1"/>
          </p:cNvSpPr>
          <p:nvPr/>
        </p:nvSpPr>
        <p:spPr>
          <a:xfrm>
            <a:off x="609600" y="3810000"/>
            <a:ext cx="10972800" cy="704850"/>
          </a:xfrm>
          <a:prstGeom prst="roundRect">
            <a:avLst>
              <a:gd name="adj" fmla="val 18919"/>
            </a:avLst>
          </a:prstGeom>
          <a:solidFill>
            <a:srgbClr val="FFF9E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5270339-0663-4FC3-BF22-B51CAC3CFD42}"/>
              </a:ext>
            </a:extLst>
          </p:cNvPr>
          <p:cNvSpPr>
            <a:spLocks noGrp="1"/>
          </p:cNvSpPr>
          <p:nvPr/>
        </p:nvSpPr>
        <p:spPr>
          <a:xfrm>
            <a:off x="838200" y="4010025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rPr>
              <a:t>MAY 29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FFFBD6C-9672-43B4-B8D7-64BED22937FD}"/>
              </a:ext>
            </a:extLst>
          </p:cNvPr>
          <p:cNvSpPr>
            <a:spLocks noGrp="1"/>
          </p:cNvSpPr>
          <p:nvPr/>
        </p:nvSpPr>
        <p:spPr>
          <a:xfrm>
            <a:off x="2762250" y="3971925"/>
            <a:ext cx="20955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4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Rehearsal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C9AF2DB-C93E-4714-AC51-D92FDF8B5CF6}"/>
              </a:ext>
            </a:extLst>
          </p:cNvPr>
          <p:cNvSpPr>
            <a:spLocks noGrp="1"/>
          </p:cNvSpPr>
          <p:nvPr/>
        </p:nvSpPr>
        <p:spPr>
          <a:xfrm>
            <a:off x="2762250" y="4229100"/>
            <a:ext cx="17145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i="0" dirty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3:00 PM</a:t>
            </a:r>
          </a:p>
        </p:txBody>
      </p:sp>
      <p:sp>
        <p:nvSpPr>
          <p:cNvPr id="25" name="Straight Connector 24">
            <a:extLst>
              <a:ext uri="{FF2B5EF4-FFF2-40B4-BE49-F238E27FC236}">
                <a16:creationId xmlns:a16="http://schemas.microsoft.com/office/drawing/2014/main" id="{12B23B01-5E93-46BE-BA4D-96CC3890A36C}"/>
              </a:ext>
            </a:extLst>
          </p:cNvPr>
          <p:cNvSpPr>
            <a:spLocks noGrp="1"/>
          </p:cNvSpPr>
          <p:nvPr/>
        </p:nvSpPr>
        <p:spPr>
          <a:xfrm>
            <a:off x="5810250" y="3924300"/>
            <a:ext cx="0" cy="476250"/>
          </a:xfrm>
          <a:prstGeom prst="line">
            <a:avLst/>
          </a:prstGeom>
          <a:noFill/>
          <a:ln w="14288">
            <a:solidFill>
              <a:srgbClr val="CC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745B7B2-0621-4906-8390-AF457FE94550}"/>
              </a:ext>
            </a:extLst>
          </p:cNvPr>
          <p:cNvSpPr>
            <a:spLocks noGrp="1"/>
          </p:cNvSpPr>
          <p:nvPr/>
        </p:nvSpPr>
        <p:spPr>
          <a:xfrm>
            <a:off x="6400800" y="3971925"/>
            <a:ext cx="20955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4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A1F0B80-D910-46C3-AE69-D89C4DE9E431}"/>
              </a:ext>
            </a:extLst>
          </p:cNvPr>
          <p:cNvSpPr>
            <a:spLocks noGrp="1"/>
          </p:cNvSpPr>
          <p:nvPr/>
        </p:nvSpPr>
        <p:spPr>
          <a:xfrm>
            <a:off x="6400800" y="4229100"/>
            <a:ext cx="17145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C80EBCBC-9A90-40B5-9885-07FB7D6EB823}"/>
              </a:ext>
            </a:extLst>
          </p:cNvPr>
          <p:cNvSpPr>
            <a:spLocks noGrp="1"/>
          </p:cNvSpPr>
          <p:nvPr/>
        </p:nvSpPr>
        <p:spPr>
          <a:xfrm>
            <a:off x="609600" y="4686300"/>
            <a:ext cx="10972800" cy="704850"/>
          </a:xfrm>
          <a:prstGeom prst="roundRect">
            <a:avLst>
              <a:gd name="adj" fmla="val 18919"/>
            </a:avLst>
          </a:prstGeom>
          <a:solidFill>
            <a:srgbClr val="FFF9E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CB351CC-2850-413F-82DB-F52ABF7DA9C7}"/>
              </a:ext>
            </a:extLst>
          </p:cNvPr>
          <p:cNvSpPr>
            <a:spLocks noGrp="1"/>
          </p:cNvSpPr>
          <p:nvPr/>
        </p:nvSpPr>
        <p:spPr>
          <a:xfrm>
            <a:off x="838200" y="4886325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rPr>
              <a:t>JUNE 1 + 3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4F53CD5-8FBF-4B28-A9AA-F47EB57B510C}"/>
              </a:ext>
            </a:extLst>
          </p:cNvPr>
          <p:cNvSpPr>
            <a:spLocks noGrp="1"/>
          </p:cNvSpPr>
          <p:nvPr/>
        </p:nvSpPr>
        <p:spPr>
          <a:xfrm>
            <a:off x="2762250" y="4848225"/>
            <a:ext cx="20955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4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Confirmation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1DB58B-DB9B-428D-B547-22C71FFDD457}"/>
              </a:ext>
            </a:extLst>
          </p:cNvPr>
          <p:cNvSpPr>
            <a:spLocks noGrp="1"/>
          </p:cNvSpPr>
          <p:nvPr/>
        </p:nvSpPr>
        <p:spPr>
          <a:xfrm>
            <a:off x="2762250" y="5105400"/>
            <a:ext cx="17145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7:00 PM</a:t>
            </a:r>
          </a:p>
        </p:txBody>
      </p:sp>
      <p:sp>
        <p:nvSpPr>
          <p:cNvPr id="32" name="Straight Connector 31">
            <a:extLst>
              <a:ext uri="{FF2B5EF4-FFF2-40B4-BE49-F238E27FC236}">
                <a16:creationId xmlns:a16="http://schemas.microsoft.com/office/drawing/2014/main" id="{9662BC19-C951-47ED-B5CB-25DCC00B9D95}"/>
              </a:ext>
            </a:extLst>
          </p:cNvPr>
          <p:cNvSpPr>
            <a:spLocks noGrp="1"/>
          </p:cNvSpPr>
          <p:nvPr/>
        </p:nvSpPr>
        <p:spPr>
          <a:xfrm>
            <a:off x="5810250" y="4800600"/>
            <a:ext cx="0" cy="476250"/>
          </a:xfrm>
          <a:prstGeom prst="line">
            <a:avLst/>
          </a:prstGeom>
          <a:noFill/>
          <a:ln w="14288">
            <a:solidFill>
              <a:srgbClr val="CC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442399B-9588-4E9B-8BF2-9155D915CED9}"/>
              </a:ext>
            </a:extLst>
          </p:cNvPr>
          <p:cNvSpPr>
            <a:spLocks noGrp="1"/>
          </p:cNvSpPr>
          <p:nvPr/>
        </p:nvSpPr>
        <p:spPr>
          <a:xfrm>
            <a:off x="6400800" y="4848225"/>
            <a:ext cx="20955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4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Both schools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2CABE9D-121F-496A-9D2D-628D67D232A5}"/>
              </a:ext>
            </a:extLst>
          </p:cNvPr>
          <p:cNvSpPr>
            <a:spLocks noGrp="1"/>
          </p:cNvSpPr>
          <p:nvPr/>
        </p:nvSpPr>
        <p:spPr>
          <a:xfrm>
            <a:off x="6400800" y="5105400"/>
            <a:ext cx="17145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4359D99E-1F68-4D3A-96E2-EDAE5D750197}"/>
              </a:ext>
            </a:extLst>
          </p:cNvPr>
          <p:cNvSpPr>
            <a:spLocks noGrp="1"/>
          </p:cNvSpPr>
          <p:nvPr/>
        </p:nvSpPr>
        <p:spPr>
          <a:xfrm>
            <a:off x="609600" y="5791200"/>
            <a:ext cx="10972800" cy="400050"/>
          </a:xfrm>
          <a:prstGeom prst="roundRect">
            <a:avLst>
              <a:gd name="adj" fmla="val 23810"/>
            </a:avLst>
          </a:prstGeom>
          <a:solidFill>
            <a:srgbClr val="F3F6F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880BBEA-2085-4AA5-AC1B-FB6CB524C639}"/>
              </a:ext>
            </a:extLst>
          </p:cNvPr>
          <p:cNvSpPr>
            <a:spLocks noGrp="1"/>
          </p:cNvSpPr>
          <p:nvPr/>
        </p:nvSpPr>
        <p:spPr>
          <a:xfrm>
            <a:off x="781050" y="5886450"/>
            <a:ext cx="106299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2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Keep these dates handy and watch for parish reminders.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2F0EB0A-C58C-65F7-1E48-E963A74694FE}"/>
              </a:ext>
            </a:extLst>
          </p:cNvPr>
          <p:cNvSpPr>
            <a:spLocks noGrp="1"/>
          </p:cNvSpPr>
          <p:nvPr/>
        </p:nvSpPr>
        <p:spPr>
          <a:xfrm>
            <a:off x="747713" y="219075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 dirty="0">
                <a:solidFill>
                  <a:srgbClr val="0B6970"/>
                </a:solidFill>
                <a:latin typeface="DejaVu Sans"/>
                <a:ea typeface="DejaVu Sans"/>
                <a:cs typeface="DejaVu Sans"/>
              </a:rPr>
              <a:t>MAY </a:t>
            </a:r>
            <a:r>
              <a:rPr lang="en-US" sz="1500" b="1" dirty="0">
                <a:solidFill>
                  <a:srgbClr val="0B6970"/>
                </a:solidFill>
                <a:latin typeface="DejaVu Sans"/>
                <a:ea typeface="DejaVu Sans"/>
                <a:cs typeface="DejaVu Sans"/>
              </a:rPr>
              <a:t>8</a:t>
            </a:r>
            <a:endParaRPr sz="1500" b="1" i="0" dirty="0">
              <a:solidFill>
                <a:srgbClr val="0B6970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512CCEA-1FAB-AAC7-D83D-1D77D14B26B7}"/>
              </a:ext>
            </a:extLst>
          </p:cNvPr>
          <p:cNvSpPr>
            <a:spLocks noGrp="1"/>
          </p:cNvSpPr>
          <p:nvPr/>
        </p:nvSpPr>
        <p:spPr>
          <a:xfrm>
            <a:off x="9182100" y="2185035"/>
            <a:ext cx="20955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9592"/>
          </a:bodyPr>
          <a:lstStyle/>
          <a:p>
            <a:pPr algn="l">
              <a:lnSpc>
                <a:spcPct val="100000"/>
              </a:lnSpc>
              <a:buNone/>
              <a:defRPr sz="142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 dirty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Confirmation retreat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67DAE13-E4F9-707C-06C7-D30196767121}"/>
              </a:ext>
            </a:extLst>
          </p:cNvPr>
          <p:cNvSpPr>
            <a:spLocks noGrp="1"/>
          </p:cNvSpPr>
          <p:nvPr/>
        </p:nvSpPr>
        <p:spPr>
          <a:xfrm>
            <a:off x="9182100" y="2453640"/>
            <a:ext cx="17145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i="0" dirty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1:00–6:00 PM</a:t>
            </a:r>
          </a:p>
        </p:txBody>
      </p:sp>
    </p:spTree>
    <p:extLst>
      <p:ext uri="{BB962C8B-B14F-4D97-AF65-F5344CB8AC3E}">
        <p14:creationId xmlns:p14="http://schemas.microsoft.com/office/powerpoint/2010/main" val="1588157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CAAA8BC-7896-4F15-AEAC-DCB1824F26AB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7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Expectations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BF23DE-3D40-415A-A106-8F19DA7CA94C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5334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 i="0" dirty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1</a:t>
            </a:r>
            <a:r>
              <a:rPr lang="en-CA" sz="900" b="1" i="0" dirty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7</a:t>
            </a:r>
            <a:endParaRPr sz="900" b="1" i="0" dirty="0">
              <a:solidFill>
                <a:srgbClr val="607286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B68299-3B0D-4DE4-9A6B-FE8973E371E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10858D"/>
          </a:solidFill>
          <a:ln w="0">
            <a:noFill/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B31659-1ECE-44EB-8047-8B6655C79633}"/>
              </a:ext>
            </a:extLst>
          </p:cNvPr>
          <p:cNvSpPr>
            <a:spLocks noGrp="1"/>
          </p:cNvSpPr>
          <p:nvPr/>
        </p:nvSpPr>
        <p:spPr>
          <a:xfrm>
            <a:off x="609600" y="1314450"/>
            <a:ext cx="10972800" cy="14288"/>
          </a:xfrm>
          <a:prstGeom prst="rect">
            <a:avLst/>
          </a:prstGeom>
          <a:solidFill>
            <a:srgbClr val="D2920A"/>
          </a:solidFill>
          <a:ln w="0">
            <a:noFill/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4D273C-7ADF-44DC-8080-EB7CC25D31C4}"/>
              </a:ext>
            </a:extLst>
          </p:cNvPr>
          <p:cNvSpPr>
            <a:spLocks noGrp="1"/>
          </p:cNvSpPr>
          <p:nvPr/>
        </p:nvSpPr>
        <p:spPr>
          <a:xfrm>
            <a:off x="777240" y="1645920"/>
            <a:ext cx="52120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buNone/>
              <a:defRPr sz="1200" b="1">
                <a:solidFill>
                  <a:srgbClr val="C28A10"/>
                </a:solidFill>
                <a:latin typeface="DejaVu Sans"/>
                <a:ea typeface="DejaVu Sans"/>
                <a:cs typeface="DejaVu Sans"/>
              </a:defRPr>
            </a:pPr>
            <a:r>
              <a:t>WEEKLY EXPECTATIONS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C320BD-F724-4525-B741-3DBA4B1C00D0}"/>
              </a:ext>
            </a:extLst>
          </p:cNvPr>
          <p:cNvSpPr>
            <a:spLocks noGrp="1"/>
          </p:cNvSpPr>
          <p:nvPr/>
        </p:nvSpPr>
        <p:spPr>
          <a:xfrm>
            <a:off x="6675120" y="1645920"/>
            <a:ext cx="484632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buNone/>
              <a:defRPr sz="1200" b="1">
                <a:solidFill>
                  <a:srgbClr val="C28A10"/>
                </a:solidFill>
                <a:latin typeface="DejaVu Sans"/>
                <a:ea typeface="DejaVu Sans"/>
                <a:cs typeface="DejaVu Sans"/>
              </a:defRPr>
            </a:pPr>
            <a:r>
              <a:t>PARTICIPATION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173BB8-EBDE-443F-89BF-0F8E28B72A84}"/>
              </a:ext>
            </a:extLst>
          </p:cNvPr>
          <p:cNvSpPr>
            <a:spLocks noGrp="1"/>
          </p:cNvSpPr>
          <p:nvPr/>
        </p:nvSpPr>
        <p:spPr>
          <a:xfrm>
            <a:off x="777240" y="2103120"/>
            <a:ext cx="53035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buNone/>
              <a:defRPr sz="1800" b="1">
                <a:solidFill>
                  <a:srgbClr val="19354A"/>
                </a:solidFill>
                <a:latin typeface="DejaVu Sans"/>
                <a:ea typeface="DejaVu Sans"/>
                <a:cs typeface="DejaVu Sans"/>
              </a:defRPr>
            </a:pPr>
            <a:r>
              <a:t>1) Weekly Mass attendance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F2FB75-B545-4A8B-AC26-8B8998986918}"/>
              </a:ext>
            </a:extLst>
          </p:cNvPr>
          <p:cNvSpPr>
            <a:spLocks noGrp="1"/>
          </p:cNvSpPr>
          <p:nvPr/>
        </p:nvSpPr>
        <p:spPr>
          <a:xfrm>
            <a:off x="777240" y="3044952"/>
            <a:ext cx="53035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buNone/>
              <a:defRPr sz="1800" b="1">
                <a:solidFill>
                  <a:srgbClr val="19354A"/>
                </a:solidFill>
                <a:latin typeface="DejaVu Sans"/>
                <a:ea typeface="DejaVu Sans"/>
                <a:cs typeface="DejaVu Sans"/>
              </a:defRPr>
            </a:pPr>
            <a:r>
              <a:t>2) Weekly homily notes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CDFF0C-1942-46D2-A728-6AB4DD67F4B4}"/>
              </a:ext>
            </a:extLst>
          </p:cNvPr>
          <p:cNvSpPr>
            <a:spLocks noGrp="1"/>
          </p:cNvSpPr>
          <p:nvPr/>
        </p:nvSpPr>
        <p:spPr>
          <a:xfrm>
            <a:off x="777240" y="3410712"/>
            <a:ext cx="530352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buNone/>
              <a:defRPr sz="1500" b="0">
                <a:solidFill>
                  <a:srgbClr val="5C7189"/>
                </a:solidFill>
                <a:latin typeface="DejaVu Sans"/>
                <a:ea typeface="DejaVu Sans"/>
                <a:cs typeface="DejaVu Sans"/>
              </a:defRPr>
            </a:pPr>
            <a:r>
              <a:t>Submit before May 22.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AC40BA-A51B-453E-A836-66D8CCC3971E}"/>
              </a:ext>
            </a:extLst>
          </p:cNvPr>
          <p:cNvSpPr>
            <a:spLocks noGrp="1"/>
          </p:cNvSpPr>
          <p:nvPr/>
        </p:nvSpPr>
        <p:spPr>
          <a:xfrm>
            <a:off x="6675120" y="2103120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buNone/>
              <a:defRPr sz="1800" b="1">
                <a:solidFill>
                  <a:srgbClr val="19354A"/>
                </a:solidFill>
                <a:latin typeface="DejaVu Sans"/>
                <a:ea typeface="DejaVu Sans"/>
                <a:cs typeface="DejaVu Sans"/>
              </a:defRPr>
            </a:pPr>
            <a:r>
              <a:t>3) Choose one option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39F62D3-3D2C-4DDC-849D-412D2975B38C}"/>
              </a:ext>
            </a:extLst>
          </p:cNvPr>
          <p:cNvSpPr>
            <a:spLocks noGrp="1"/>
          </p:cNvSpPr>
          <p:nvPr/>
        </p:nvSpPr>
        <p:spPr>
          <a:xfrm>
            <a:off x="6675120" y="2523744"/>
            <a:ext cx="4663440" cy="7543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buNone/>
              <a:defRPr sz="1650" b="0">
                <a:solidFill>
                  <a:srgbClr val="5C7189"/>
                </a:solidFill>
                <a:latin typeface="DejaVu Sans"/>
                <a:ea typeface="DejaVu Sans"/>
                <a:cs typeface="DejaVu Sans"/>
              </a:defRPr>
            </a:pPr>
            <a:r>
              <a:t>Advent play</a:t>
            </a:r>
          </a:p>
          <a:p>
            <a:pPr>
              <a:buNone/>
              <a:defRPr sz="1650" b="0">
                <a:solidFill>
                  <a:srgbClr val="5C7189"/>
                </a:solidFill>
                <a:latin typeface="DejaVu Sans"/>
                <a:ea typeface="DejaVu Sans"/>
                <a:cs typeface="DejaVu Sans"/>
              </a:defRPr>
            </a:pPr>
            <a:r>
              <a:t>Passion play</a:t>
            </a:r>
          </a:p>
          <a:p>
            <a:pPr>
              <a:buNone/>
              <a:defRPr sz="1650" b="0">
                <a:solidFill>
                  <a:srgbClr val="5C7189"/>
                </a:solidFill>
                <a:latin typeface="DejaVu Sans"/>
                <a:ea typeface="DejaVu Sans"/>
                <a:cs typeface="DejaVu Sans"/>
              </a:defRPr>
            </a:pPr>
            <a:r>
              <a:t>One-page Gospel of Luke reflection</a:t>
            </a:r>
          </a:p>
        </p:txBody>
      </p:sp>
      <p:sp>
        <p:nvSpPr>
          <p:cNvPr id="18" name="teal-edge">
            <a:extLst>
              <a:ext uri="{FF2B5EF4-FFF2-40B4-BE49-F238E27FC236}">
                <a16:creationId xmlns:a16="http://schemas.microsoft.com/office/drawing/2014/main" id="{750BECD3-265A-4B48-97B3-A8F8FAE24C1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10858D"/>
          </a:solidFill>
          <a:ln w="0">
            <a:noFill/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9" name="gold-rule">
            <a:extLst>
              <a:ext uri="{FF2B5EF4-FFF2-40B4-BE49-F238E27FC236}">
                <a16:creationId xmlns:a16="http://schemas.microsoft.com/office/drawing/2014/main" id="{B843B5E4-E04F-40D7-99E6-8E91A8FAD46E}"/>
              </a:ext>
            </a:extLst>
          </p:cNvPr>
          <p:cNvSpPr>
            <a:spLocks noGrp="1"/>
          </p:cNvSpPr>
          <p:nvPr/>
        </p:nvSpPr>
        <p:spPr>
          <a:xfrm>
            <a:off x="609600" y="1314450"/>
            <a:ext cx="10972800" cy="14288"/>
          </a:xfrm>
          <a:prstGeom prst="rect">
            <a:avLst/>
          </a:prstGeom>
          <a:solidFill>
            <a:srgbClr val="D2920A"/>
          </a:solidFill>
          <a:ln w="0">
            <a:noFill/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0" name="church-label">
            <a:extLst>
              <a:ext uri="{FF2B5EF4-FFF2-40B4-BE49-F238E27FC236}">
                <a16:creationId xmlns:a16="http://schemas.microsoft.com/office/drawing/2014/main" id="{70977788-B8A4-4A51-970C-E30DE9892901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953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125" b="1">
                <a:solidFill>
                  <a:srgbClr val="C28A10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buNone/>
              <a:defRPr sz="1125" b="1">
                <a:solidFill>
                  <a:srgbClr val="C28A1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C28A10"/>
                </a:solidFill>
                <a:latin typeface="DejaVu Sans"/>
                <a:ea typeface="DejaVu Sans"/>
                <a:cs typeface="DejaVu Sans"/>
              </a:rPr>
              <a:t>ST. DOMINIC'S CHURCH</a:t>
            </a:r>
          </a:p>
        </p:txBody>
      </p:sp>
    </p:spTree>
    <p:extLst>
      <p:ext uri="{BB962C8B-B14F-4D97-AF65-F5344CB8AC3E}">
        <p14:creationId xmlns:p14="http://schemas.microsoft.com/office/powerpoint/2010/main" val="11489999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2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1852147-4693-4BF9-A805-A72341480D8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C28A1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F9AE42D-C158-47D6-850A-D972F20AE365}"/>
              </a:ext>
            </a:extLst>
          </p:cNvPr>
          <p:cNvSpPr>
            <a:spLocks noGrp="1"/>
          </p:cNvSpPr>
          <p:nvPr/>
        </p:nvSpPr>
        <p:spPr>
          <a:xfrm>
            <a:off x="685800" y="514350"/>
            <a:ext cx="5715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1" i="0">
                <a:solidFill>
                  <a:srgbClr val="FFE064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FFE064"/>
                </a:solidFill>
                <a:latin typeface="DejaVu Sans"/>
                <a:ea typeface="DejaVu Sans"/>
                <a:cs typeface="DejaVu Sans"/>
              </a:rPr>
              <a:t>ST. DOMINIC'S CHURCH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968144-92FD-444F-8F30-3A8F099203A5}"/>
              </a:ext>
            </a:extLst>
          </p:cNvPr>
          <p:cNvSpPr>
            <a:spLocks noGrp="1"/>
          </p:cNvSpPr>
          <p:nvPr/>
        </p:nvSpPr>
        <p:spPr>
          <a:xfrm>
            <a:off x="685800" y="1181100"/>
            <a:ext cx="771525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34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Confirmation celebrations</a:t>
            </a:r>
          </a:p>
        </p:txBody>
      </p:sp>
      <p:sp>
        <p:nvSpPr>
          <p:cNvPr id="13" name="option-1-date">
            <a:extLst>
              <a:ext uri="{FF2B5EF4-FFF2-40B4-BE49-F238E27FC236}">
                <a16:creationId xmlns:a16="http://schemas.microsoft.com/office/drawing/2014/main" id="{BE08F2B3-CD87-4633-841B-B4CAC0898341}"/>
              </a:ext>
            </a:extLst>
          </p:cNvPr>
          <p:cNvSpPr>
            <a:spLocks noGrp="1"/>
          </p:cNvSpPr>
          <p:nvPr/>
        </p:nvSpPr>
        <p:spPr>
          <a:xfrm>
            <a:off x="685800" y="2590800"/>
            <a:ext cx="31623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0" rIns="38100" bIns="0" anchor="ctr">
            <a:noAutofit/>
          </a:bodyPr>
          <a:lstStyle/>
          <a:p>
            <a:pPr algn="ctr">
              <a:buNone/>
              <a:defRPr sz="4050" b="1">
                <a:solidFill>
                  <a:srgbClr val="FFDD59"/>
                </a:solidFill>
                <a:latin typeface="Nimbus Sans"/>
                <a:ea typeface="Nimbus Sans"/>
                <a:cs typeface="Nimbus Sans"/>
              </a:defRPr>
            </a:pPr>
            <a:r>
              <a:rPr sz="4050" b="1">
                <a:solidFill>
                  <a:srgbClr val="FFDD59"/>
                </a:solidFill>
                <a:latin typeface="Nimbus Sans"/>
                <a:ea typeface="Nimbus Sans"/>
                <a:cs typeface="Nimbus Sans"/>
              </a:rPr>
              <a:t>JUNE 3</a:t>
            </a:r>
          </a:p>
        </p:txBody>
      </p:sp>
      <p:sp>
        <p:nvSpPr>
          <p:cNvPr id="14" name="option-1-label">
            <a:extLst>
              <a:ext uri="{FF2B5EF4-FFF2-40B4-BE49-F238E27FC236}">
                <a16:creationId xmlns:a16="http://schemas.microsoft.com/office/drawing/2014/main" id="{8C52072C-5C12-44AD-8753-17B2D33FFFAC}"/>
              </a:ext>
            </a:extLst>
          </p:cNvPr>
          <p:cNvSpPr>
            <a:spLocks noGrp="1"/>
          </p:cNvSpPr>
          <p:nvPr/>
        </p:nvSpPr>
        <p:spPr>
          <a:xfrm>
            <a:off x="685800" y="3524250"/>
            <a:ext cx="31623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0" rIns="38100" bIns="0" anchor="ctr">
            <a:noAutofit/>
          </a:bodyPr>
          <a:lstStyle/>
          <a:p>
            <a:pPr algn="ctr">
              <a:buNone/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ST. DOMINIC'S</a:t>
            </a:r>
          </a:p>
        </p:txBody>
      </p:sp>
      <p:sp>
        <p:nvSpPr>
          <p:cNvPr id="15" name="option-2-date">
            <a:extLst>
              <a:ext uri="{FF2B5EF4-FFF2-40B4-BE49-F238E27FC236}">
                <a16:creationId xmlns:a16="http://schemas.microsoft.com/office/drawing/2014/main" id="{E366DEE6-FF13-4F85-9F18-D3FEC5DF88EC}"/>
              </a:ext>
            </a:extLst>
          </p:cNvPr>
          <p:cNvSpPr>
            <a:spLocks noGrp="1"/>
          </p:cNvSpPr>
          <p:nvPr/>
        </p:nvSpPr>
        <p:spPr>
          <a:xfrm>
            <a:off x="4514850" y="2590800"/>
            <a:ext cx="31623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0" rIns="38100" bIns="0" anchor="ctr">
            <a:noAutofit/>
          </a:bodyPr>
          <a:lstStyle/>
          <a:p>
            <a:pPr algn="ctr">
              <a:buNone/>
              <a:defRPr sz="4050" b="1">
                <a:solidFill>
                  <a:srgbClr val="FFDD59"/>
                </a:solidFill>
                <a:latin typeface="Nimbus Sans"/>
                <a:ea typeface="Nimbus Sans"/>
                <a:cs typeface="Nimbus Sans"/>
              </a:defRPr>
            </a:pPr>
            <a:r>
              <a:rPr sz="4050" b="1">
                <a:solidFill>
                  <a:srgbClr val="FFDD59"/>
                </a:solidFill>
                <a:latin typeface="Nimbus Sans"/>
                <a:ea typeface="Nimbus Sans"/>
                <a:cs typeface="Nimbus Sans"/>
              </a:rPr>
              <a:t>JUNE 1</a:t>
            </a:r>
          </a:p>
        </p:txBody>
      </p:sp>
      <p:sp>
        <p:nvSpPr>
          <p:cNvPr id="16" name="option-2-label">
            <a:extLst>
              <a:ext uri="{FF2B5EF4-FFF2-40B4-BE49-F238E27FC236}">
                <a16:creationId xmlns:a16="http://schemas.microsoft.com/office/drawing/2014/main" id="{B4FE5B67-5326-4D61-A4B6-5A06E8F40602}"/>
              </a:ext>
            </a:extLst>
          </p:cNvPr>
          <p:cNvSpPr>
            <a:spLocks noGrp="1"/>
          </p:cNvSpPr>
          <p:nvPr/>
        </p:nvSpPr>
        <p:spPr>
          <a:xfrm>
            <a:off x="4514850" y="3524250"/>
            <a:ext cx="31623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0" rIns="38100" bIns="0" anchor="ctr">
            <a:noAutofit/>
          </a:bodyPr>
          <a:lstStyle/>
          <a:p>
            <a:pPr algn="ctr">
              <a:buNone/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QUEEN OF HEAVEN</a:t>
            </a:r>
          </a:p>
        </p:txBody>
      </p:sp>
      <p:sp>
        <p:nvSpPr>
          <p:cNvPr id="17" name="option-3-label">
            <a:extLst>
              <a:ext uri="{FF2B5EF4-FFF2-40B4-BE49-F238E27FC236}">
                <a16:creationId xmlns:a16="http://schemas.microsoft.com/office/drawing/2014/main" id="{8EAB5961-91C7-43E5-B550-43335CE8F3D8}"/>
              </a:ext>
            </a:extLst>
          </p:cNvPr>
          <p:cNvSpPr>
            <a:spLocks noGrp="1"/>
          </p:cNvSpPr>
          <p:nvPr/>
        </p:nvSpPr>
        <p:spPr>
          <a:xfrm>
            <a:off x="8248650" y="3524250"/>
            <a:ext cx="30099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0" rIns="38100" bIns="0" anchor="ctr">
            <a:noAutofit/>
          </a:bodyPr>
          <a:lstStyle/>
          <a:p>
            <a:pPr algn="ctr">
              <a:buNone/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7:00 PM</a:t>
            </a:r>
          </a:p>
        </p:txBody>
      </p:sp>
      <p:sp>
        <p:nvSpPr>
          <p:cNvPr id="19" name="option-3-note">
            <a:extLst>
              <a:ext uri="{FF2B5EF4-FFF2-40B4-BE49-F238E27FC236}">
                <a16:creationId xmlns:a16="http://schemas.microsoft.com/office/drawing/2014/main" id="{0B996DD6-0AA3-4552-9FBB-89E244A58EB7}"/>
              </a:ext>
            </a:extLst>
          </p:cNvPr>
          <p:cNvSpPr>
            <a:spLocks noGrp="1"/>
          </p:cNvSpPr>
          <p:nvPr/>
        </p:nvSpPr>
        <p:spPr>
          <a:xfrm>
            <a:off x="8001000" y="4191000"/>
            <a:ext cx="35052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0" rIns="38100" bIns="0" anchor="ctr">
            <a:noAutofit/>
          </a:bodyPr>
          <a:lstStyle/>
          <a:p>
            <a:pPr algn="ctr">
              <a:buNone/>
              <a:defRPr sz="1350">
                <a:solidFill>
                  <a:srgbClr val="D7E0E8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D7E0E8"/>
                </a:solidFill>
                <a:latin typeface="DejaVu Sans"/>
                <a:ea typeface="DejaVu Sans"/>
                <a:cs typeface="DejaVu Sans"/>
              </a:rPr>
              <a:t>Both celebrations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571675-59A0-9164-6905-2639AC1E44A3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5334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900" b="1" i="0" dirty="0">
                <a:solidFill>
                  <a:schemeClr val="bg1"/>
                </a:solidFill>
                <a:latin typeface="DejaVu Sans"/>
                <a:ea typeface="DejaVu Sans"/>
                <a:cs typeface="DejaVu Sans"/>
              </a:rPr>
              <a:t>18</a:t>
            </a:r>
            <a:endParaRPr sz="900" b="1" i="0" dirty="0">
              <a:solidFill>
                <a:schemeClr val="bg1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215834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687C9A-94DA-4117-ACEA-B7CAC401829B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953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rPr>
              <a:t>ST. DOMINIC'S CHURCH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AAA8BC-7896-4F15-AEAC-DCB1824F26AB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7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Frequently asked questions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BF23DE-3D40-415A-A106-8F19DA7CA94C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5334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900" b="1" dirty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19</a:t>
            </a:r>
            <a:endParaRPr sz="900" b="1" i="0" dirty="0">
              <a:solidFill>
                <a:srgbClr val="607286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B68299-3B0D-4DE4-9A6B-FE8973E371E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10858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B31659-1ECE-44EB-8047-8B6655C79633}"/>
              </a:ext>
            </a:extLst>
          </p:cNvPr>
          <p:cNvSpPr>
            <a:spLocks noGrp="1"/>
          </p:cNvSpPr>
          <p:nvPr/>
        </p:nvSpPr>
        <p:spPr>
          <a:xfrm>
            <a:off x="609600" y="1314450"/>
            <a:ext cx="10972800" cy="14288"/>
          </a:xfrm>
          <a:prstGeom prst="rect">
            <a:avLst/>
          </a:prstGeom>
          <a:solidFill>
            <a:srgbClr val="D2920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883EC9-14EA-4130-BDE9-42B8A6511E11}"/>
              </a:ext>
            </a:extLst>
          </p:cNvPr>
          <p:cNvSpPr>
            <a:spLocks noGrp="1"/>
          </p:cNvSpPr>
          <p:nvPr/>
        </p:nvSpPr>
        <p:spPr>
          <a:xfrm>
            <a:off x="781050" y="1943100"/>
            <a:ext cx="666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250" b="1">
                <a:solidFill>
                  <a:srgbClr val="10858D"/>
                </a:solidFill>
              </a:defRPr>
            </a:defPPr>
          </a:lstStyle>
          <a:p>
            <a:pPr>
              <a:buNone/>
              <a:defRPr sz="2250" b="1">
                <a:solidFill>
                  <a:srgbClr val="10858D"/>
                </a:solidFill>
              </a:defRPr>
            </a:pPr>
            <a:r>
              <a:rPr sz="2250" b="1">
                <a:solidFill>
                  <a:srgbClr val="10858D"/>
                </a:solidFill>
              </a:rPr>
              <a:t>01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0EC935-611D-41B3-A7B1-4666AA2CB934}"/>
              </a:ext>
            </a:extLst>
          </p:cNvPr>
          <p:cNvSpPr>
            <a:spLocks noGrp="1"/>
          </p:cNvSpPr>
          <p:nvPr/>
        </p:nvSpPr>
        <p:spPr>
          <a:xfrm>
            <a:off x="1562100" y="1943100"/>
            <a:ext cx="9715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950" b="1">
                <a:solidFill>
                  <a:srgbClr val="19354A"/>
                </a:solidFill>
              </a:defRPr>
            </a:defPPr>
          </a:lstStyle>
          <a:p>
            <a:pPr>
              <a:buNone/>
              <a:defRPr sz="1950" b="1">
                <a:solidFill>
                  <a:srgbClr val="19354A"/>
                </a:solidFill>
              </a:defRPr>
            </a:pPr>
            <a:r>
              <a:rPr sz="1950" b="1">
                <a:solidFill>
                  <a:srgbClr val="19354A"/>
                </a:solidFill>
              </a:rPr>
              <a:t>What if my child goes to a different school?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CC382B-818D-469B-820D-4C07F5C93821}"/>
              </a:ext>
            </a:extLst>
          </p:cNvPr>
          <p:cNvSpPr>
            <a:spLocks noGrp="1"/>
          </p:cNvSpPr>
          <p:nvPr/>
        </p:nvSpPr>
        <p:spPr>
          <a:xfrm>
            <a:off x="1562100" y="2457450"/>
            <a:ext cx="96202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575" b="0">
                <a:solidFill>
                  <a:srgbClr val="5C7189"/>
                </a:solidFill>
              </a:defRPr>
            </a:defPPr>
          </a:lstStyle>
          <a:p>
            <a:pPr>
              <a:buNone/>
              <a:defRPr sz="1575" b="0">
                <a:solidFill>
                  <a:srgbClr val="5C7189"/>
                </a:solidFill>
              </a:defRPr>
            </a:pPr>
            <a:r>
              <a:rPr sz="1575" b="0">
                <a:solidFill>
                  <a:srgbClr val="5C7189"/>
                </a:solidFill>
              </a:rPr>
              <a:t>We assign Confirmation and retreat dates after the registration deadline.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615C5E-75BE-40F1-A961-4C4C629D78A1}"/>
              </a:ext>
            </a:extLst>
          </p:cNvPr>
          <p:cNvSpPr>
            <a:spLocks noGrp="1"/>
          </p:cNvSpPr>
          <p:nvPr/>
        </p:nvSpPr>
        <p:spPr>
          <a:xfrm>
            <a:off x="781050" y="3295650"/>
            <a:ext cx="666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250" b="1">
                <a:solidFill>
                  <a:srgbClr val="10858D"/>
                </a:solidFill>
              </a:defRPr>
            </a:defPPr>
          </a:lstStyle>
          <a:p>
            <a:pPr>
              <a:buNone/>
              <a:defRPr sz="2250" b="1">
                <a:solidFill>
                  <a:srgbClr val="10858D"/>
                </a:solidFill>
              </a:defRPr>
            </a:pPr>
            <a:r>
              <a:rPr sz="2250" b="1">
                <a:solidFill>
                  <a:srgbClr val="10858D"/>
                </a:solidFill>
              </a:rPr>
              <a:t>02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8B0DD1-AEA5-4739-A9AC-49204830E9FA}"/>
              </a:ext>
            </a:extLst>
          </p:cNvPr>
          <p:cNvSpPr>
            <a:spLocks noGrp="1"/>
          </p:cNvSpPr>
          <p:nvPr/>
        </p:nvSpPr>
        <p:spPr>
          <a:xfrm>
            <a:off x="1562100" y="3295650"/>
            <a:ext cx="9715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950" b="1">
                <a:solidFill>
                  <a:srgbClr val="19354A"/>
                </a:solidFill>
              </a:defRPr>
            </a:defPPr>
          </a:lstStyle>
          <a:p>
            <a:pPr>
              <a:buNone/>
              <a:defRPr sz="1950" b="1">
                <a:solidFill>
                  <a:srgbClr val="19354A"/>
                </a:solidFill>
              </a:defRPr>
            </a:pPr>
            <a:r>
              <a:rPr sz="1950" b="1">
                <a:solidFill>
                  <a:srgbClr val="19354A"/>
                </a:solidFill>
              </a:rPr>
              <a:t>What if I prefer a specific Confirmation date?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37C006-B644-4209-AD0D-C7789DDE2DB0}"/>
              </a:ext>
            </a:extLst>
          </p:cNvPr>
          <p:cNvSpPr>
            <a:spLocks noGrp="1"/>
          </p:cNvSpPr>
          <p:nvPr/>
        </p:nvSpPr>
        <p:spPr>
          <a:xfrm>
            <a:off x="1562100" y="3810000"/>
            <a:ext cx="96202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575" b="0">
                <a:solidFill>
                  <a:srgbClr val="5C7189"/>
                </a:solidFill>
              </a:defRPr>
            </a:defPPr>
          </a:lstStyle>
          <a:p>
            <a:pPr>
              <a:buNone/>
              <a:defRPr sz="1575" b="0">
                <a:solidFill>
                  <a:srgbClr val="5C7189"/>
                </a:solidFill>
              </a:defRPr>
            </a:pPr>
            <a:r>
              <a:rPr sz="1575" b="0" dirty="0">
                <a:solidFill>
                  <a:srgbClr val="5C7189"/>
                </a:solidFill>
              </a:rPr>
              <a:t>When we send the Confirmation election form in the spring, please select the date you prefer</a:t>
            </a:r>
            <a:r>
              <a:rPr lang="en-US" sz="1575" b="0" dirty="0">
                <a:solidFill>
                  <a:srgbClr val="5C7189"/>
                </a:solidFill>
              </a:rPr>
              <a:t>, we will do our best to accommodate.</a:t>
            </a:r>
            <a:endParaRPr sz="1575" b="0" dirty="0">
              <a:solidFill>
                <a:srgbClr val="5C7189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AEB1D2B-7B4F-4107-8E2D-AF2014A9AB42}"/>
              </a:ext>
            </a:extLst>
          </p:cNvPr>
          <p:cNvSpPr>
            <a:spLocks noGrp="1"/>
          </p:cNvSpPr>
          <p:nvPr/>
        </p:nvSpPr>
        <p:spPr>
          <a:xfrm>
            <a:off x="781050" y="4648200"/>
            <a:ext cx="666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250" b="1">
                <a:solidFill>
                  <a:srgbClr val="10858D"/>
                </a:solidFill>
              </a:defRPr>
            </a:defPPr>
          </a:lstStyle>
          <a:p>
            <a:pPr>
              <a:buNone/>
              <a:defRPr sz="2250" b="1">
                <a:solidFill>
                  <a:srgbClr val="10858D"/>
                </a:solidFill>
              </a:defRPr>
            </a:pPr>
            <a:r>
              <a:rPr sz="2250" b="1">
                <a:solidFill>
                  <a:srgbClr val="10858D"/>
                </a:solidFill>
              </a:rPr>
              <a:t>03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3E1F47E-F9C1-433A-9B8B-B0C5FA4E0881}"/>
              </a:ext>
            </a:extLst>
          </p:cNvPr>
          <p:cNvSpPr>
            <a:spLocks noGrp="1"/>
          </p:cNvSpPr>
          <p:nvPr/>
        </p:nvSpPr>
        <p:spPr>
          <a:xfrm>
            <a:off x="1562100" y="4648200"/>
            <a:ext cx="9715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950" b="1">
                <a:solidFill>
                  <a:srgbClr val="19354A"/>
                </a:solidFill>
              </a:defRPr>
            </a:defPPr>
          </a:lstStyle>
          <a:p>
            <a:pPr>
              <a:buNone/>
              <a:defRPr sz="1950" b="1">
                <a:solidFill>
                  <a:srgbClr val="19354A"/>
                </a:solidFill>
              </a:defRPr>
            </a:pPr>
            <a:r>
              <a:rPr sz="1950" b="1">
                <a:solidFill>
                  <a:srgbClr val="19354A"/>
                </a:solidFill>
              </a:rPr>
              <a:t>What if my child has not been baptized or received First Communion?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543690-F9F5-4858-8423-1938B70E6C72}"/>
              </a:ext>
            </a:extLst>
          </p:cNvPr>
          <p:cNvSpPr>
            <a:spLocks noGrp="1"/>
          </p:cNvSpPr>
          <p:nvPr/>
        </p:nvSpPr>
        <p:spPr>
          <a:xfrm>
            <a:off x="1562100" y="5162550"/>
            <a:ext cx="96202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575" b="0">
                <a:solidFill>
                  <a:srgbClr val="5C7189"/>
                </a:solidFill>
              </a:defRPr>
            </a:defPPr>
          </a:lstStyle>
          <a:p>
            <a:pPr>
              <a:buNone/>
              <a:defRPr sz="1575" b="0">
                <a:solidFill>
                  <a:srgbClr val="5C7189"/>
                </a:solidFill>
              </a:defRPr>
            </a:pPr>
            <a:r>
              <a:rPr sz="1575" b="0">
                <a:solidFill>
                  <a:srgbClr val="5C7189"/>
                </a:solidFill>
              </a:rPr>
              <a:t>Both sacraments must be completed before Confirmation. Please contact the parish office to arrange them.</a:t>
            </a:r>
          </a:p>
        </p:txBody>
      </p:sp>
    </p:spTree>
    <p:extLst>
      <p:ext uri="{BB962C8B-B14F-4D97-AF65-F5344CB8AC3E}">
        <p14:creationId xmlns:p14="http://schemas.microsoft.com/office/powerpoint/2010/main" val="16088781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687C9A-94DA-4117-ACEA-B7CAC401829B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953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rPr>
              <a:t>ST. DOMINIC'S CHURCH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AAA8BC-7896-4F15-AEAC-DCB1824F26AB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7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How to register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BF23DE-3D40-415A-A106-8F19DA7CA94C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5334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900" b="1" i="0" dirty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20</a:t>
            </a:r>
            <a:endParaRPr sz="900" b="1" i="0" dirty="0">
              <a:solidFill>
                <a:srgbClr val="607286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FD44B5-CA2B-4DD7-A24B-7D6426A7EF2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10858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6AFB13-61A5-43A3-9E02-15DC63E12ABF}"/>
              </a:ext>
            </a:extLst>
          </p:cNvPr>
          <p:cNvSpPr>
            <a:spLocks noGrp="1"/>
          </p:cNvSpPr>
          <p:nvPr/>
        </p:nvSpPr>
        <p:spPr>
          <a:xfrm>
            <a:off x="609600" y="1314450"/>
            <a:ext cx="10972800" cy="14288"/>
          </a:xfrm>
          <a:prstGeom prst="rect">
            <a:avLst/>
          </a:prstGeom>
          <a:solidFill>
            <a:srgbClr val="D2920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5F2570-B7F7-4E91-A2E1-0FD5E839565F}"/>
              </a:ext>
            </a:extLst>
          </p:cNvPr>
          <p:cNvSpPr>
            <a:spLocks noGrp="1"/>
          </p:cNvSpPr>
          <p:nvPr/>
        </p:nvSpPr>
        <p:spPr>
          <a:xfrm>
            <a:off x="781050" y="1857375"/>
            <a:ext cx="10287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250" b="1">
                <a:solidFill>
                  <a:srgbClr val="19354A"/>
                </a:solidFill>
              </a:defRPr>
            </a:defPPr>
          </a:lstStyle>
          <a:p>
            <a:pPr>
              <a:defRPr sz="2250" b="1">
                <a:solidFill>
                  <a:srgbClr val="19354A"/>
                </a:solidFill>
              </a:defRPr>
            </a:pPr>
            <a:r>
              <a:rPr sz="2250" b="1">
                <a:solidFill>
                  <a:srgbClr val="19354A"/>
                </a:solidFill>
              </a:rPr>
              <a:t>Registration at the parish office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7024F4-0FF9-4275-85AE-3DD1B89773EA}"/>
              </a:ext>
            </a:extLst>
          </p:cNvPr>
          <p:cNvSpPr>
            <a:spLocks noGrp="1"/>
          </p:cNvSpPr>
          <p:nvPr/>
        </p:nvSpPr>
        <p:spPr>
          <a:xfrm>
            <a:off x="781050" y="2409825"/>
            <a:ext cx="10287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800" b="0">
                <a:solidFill>
                  <a:srgbClr val="5C7189"/>
                </a:solidFill>
              </a:defRPr>
            </a:defPPr>
          </a:lstStyle>
          <a:p>
            <a:pPr>
              <a:defRPr sz="1800" b="0">
                <a:solidFill>
                  <a:srgbClr val="5C7189"/>
                </a:solidFill>
              </a:defRPr>
            </a:pPr>
            <a:r>
              <a:rPr sz="1800" b="0">
                <a:solidFill>
                  <a:srgbClr val="5C7189"/>
                </a:solidFill>
              </a:rPr>
              <a:t>Please drop off the following: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8991FF-ECE3-4D6E-BFD9-8B280D5DD3F7}"/>
              </a:ext>
            </a:extLst>
          </p:cNvPr>
          <p:cNvSpPr>
            <a:spLocks noGrp="1"/>
          </p:cNvSpPr>
          <p:nvPr/>
        </p:nvSpPr>
        <p:spPr>
          <a:xfrm>
            <a:off x="781050" y="3067050"/>
            <a:ext cx="619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1">
                <a:solidFill>
                  <a:srgbClr val="10858D"/>
                </a:solidFill>
              </a:defRPr>
            </a:defPPr>
          </a:lstStyle>
          <a:p>
            <a:pPr>
              <a:defRPr sz="2100" b="1">
                <a:solidFill>
                  <a:srgbClr val="10858D"/>
                </a:solidFill>
              </a:defRPr>
            </a:pPr>
            <a:r>
              <a:rPr sz="2100" b="1">
                <a:solidFill>
                  <a:srgbClr val="10858D"/>
                </a:solidFill>
              </a:rPr>
              <a:t>01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0A9BED-5F12-429B-80E4-3AEDDA01BC59}"/>
              </a:ext>
            </a:extLst>
          </p:cNvPr>
          <p:cNvSpPr>
            <a:spLocks noGrp="1"/>
          </p:cNvSpPr>
          <p:nvPr/>
        </p:nvSpPr>
        <p:spPr>
          <a:xfrm>
            <a:off x="1562100" y="3067050"/>
            <a:ext cx="9525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025" b="1">
                <a:solidFill>
                  <a:srgbClr val="19354A"/>
                </a:solidFill>
              </a:defRPr>
            </a:defPPr>
          </a:lstStyle>
          <a:p>
            <a:pPr>
              <a:defRPr sz="2025" b="1">
                <a:solidFill>
                  <a:srgbClr val="19354A"/>
                </a:solidFill>
              </a:defRPr>
            </a:pPr>
            <a:r>
              <a:rPr sz="2025" b="1">
                <a:solidFill>
                  <a:srgbClr val="19354A"/>
                </a:solidFill>
              </a:rPr>
              <a:t>Completed registration form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22AFCA-94DE-445A-9696-8DBA59367590}"/>
              </a:ext>
            </a:extLst>
          </p:cNvPr>
          <p:cNvSpPr>
            <a:spLocks noGrp="1"/>
          </p:cNvSpPr>
          <p:nvPr/>
        </p:nvSpPr>
        <p:spPr>
          <a:xfrm>
            <a:off x="781050" y="3667125"/>
            <a:ext cx="619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1">
                <a:solidFill>
                  <a:srgbClr val="10858D"/>
                </a:solidFill>
              </a:defRPr>
            </a:defPPr>
          </a:lstStyle>
          <a:p>
            <a:pPr>
              <a:defRPr sz="2100" b="1">
                <a:solidFill>
                  <a:srgbClr val="10858D"/>
                </a:solidFill>
              </a:defRPr>
            </a:pPr>
            <a:r>
              <a:rPr sz="2100" b="1">
                <a:solidFill>
                  <a:srgbClr val="10858D"/>
                </a:solidFill>
              </a:rPr>
              <a:t>02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62A65F-2B05-472E-BAE9-311D3CAA4121}"/>
              </a:ext>
            </a:extLst>
          </p:cNvPr>
          <p:cNvSpPr>
            <a:spLocks noGrp="1"/>
          </p:cNvSpPr>
          <p:nvPr/>
        </p:nvSpPr>
        <p:spPr>
          <a:xfrm>
            <a:off x="1562100" y="3667125"/>
            <a:ext cx="9525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025" b="1">
                <a:solidFill>
                  <a:srgbClr val="19354A"/>
                </a:solidFill>
              </a:defRPr>
            </a:defPPr>
          </a:lstStyle>
          <a:p>
            <a:pPr>
              <a:defRPr sz="2025" b="1">
                <a:solidFill>
                  <a:srgbClr val="19354A"/>
                </a:solidFill>
              </a:defRPr>
            </a:pPr>
            <a:r>
              <a:rPr sz="2025" b="1">
                <a:solidFill>
                  <a:srgbClr val="19354A"/>
                </a:solidFill>
              </a:rPr>
              <a:t>Baptism certificate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940952-56FC-41AB-B4B2-1F395B7E4A07}"/>
              </a:ext>
            </a:extLst>
          </p:cNvPr>
          <p:cNvSpPr>
            <a:spLocks noGrp="1"/>
          </p:cNvSpPr>
          <p:nvPr/>
        </p:nvSpPr>
        <p:spPr>
          <a:xfrm>
            <a:off x="781050" y="4267200"/>
            <a:ext cx="619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1">
                <a:solidFill>
                  <a:srgbClr val="10858D"/>
                </a:solidFill>
              </a:defRPr>
            </a:defPPr>
          </a:lstStyle>
          <a:p>
            <a:pPr>
              <a:defRPr sz="2100" b="1">
                <a:solidFill>
                  <a:srgbClr val="10858D"/>
                </a:solidFill>
              </a:defRPr>
            </a:pPr>
            <a:r>
              <a:rPr sz="2100" b="1">
                <a:solidFill>
                  <a:srgbClr val="10858D"/>
                </a:solidFill>
              </a:rPr>
              <a:t>03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1DA50D-CEFB-4A87-AE00-E15C519F3C9E}"/>
              </a:ext>
            </a:extLst>
          </p:cNvPr>
          <p:cNvSpPr>
            <a:spLocks noGrp="1"/>
          </p:cNvSpPr>
          <p:nvPr/>
        </p:nvSpPr>
        <p:spPr>
          <a:xfrm>
            <a:off x="1562100" y="4267200"/>
            <a:ext cx="9525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025" b="1">
                <a:solidFill>
                  <a:srgbClr val="19354A"/>
                </a:solidFill>
              </a:defRPr>
            </a:defPPr>
          </a:lstStyle>
          <a:p>
            <a:pPr>
              <a:defRPr sz="2025" b="1">
                <a:solidFill>
                  <a:srgbClr val="19354A"/>
                </a:solidFill>
              </a:defRPr>
            </a:pPr>
            <a:r>
              <a:rPr sz="2025" b="1" dirty="0">
                <a:solidFill>
                  <a:srgbClr val="19354A"/>
                </a:solidFill>
              </a:rPr>
              <a:t>Registration fee, paid by Visa or cash</a:t>
            </a:r>
            <a:r>
              <a:rPr lang="en-US" sz="2025" b="1" dirty="0">
                <a:solidFill>
                  <a:srgbClr val="19354A"/>
                </a:solidFill>
              </a:rPr>
              <a:t> at the office</a:t>
            </a:r>
            <a:endParaRPr sz="2025" b="1" dirty="0">
              <a:solidFill>
                <a:srgbClr val="19354A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6A1749-CABC-44F9-9C52-3B23DC044293}"/>
              </a:ext>
            </a:extLst>
          </p:cNvPr>
          <p:cNvSpPr>
            <a:spLocks noGrp="1"/>
          </p:cNvSpPr>
          <p:nvPr/>
        </p:nvSpPr>
        <p:spPr>
          <a:xfrm>
            <a:off x="781050" y="5314950"/>
            <a:ext cx="476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1">
                <a:solidFill>
                  <a:srgbClr val="19354A"/>
                </a:solidFill>
              </a:defRPr>
            </a:defPPr>
          </a:lstStyle>
          <a:p>
            <a:pPr>
              <a:defRPr sz="2100" b="1">
                <a:solidFill>
                  <a:srgbClr val="19354A"/>
                </a:solidFill>
              </a:defRPr>
            </a:pPr>
            <a:r>
              <a:rPr sz="2100" b="1">
                <a:solidFill>
                  <a:srgbClr val="19354A"/>
                </a:solidFill>
              </a:rPr>
              <a:t>Parish office hours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978696-2BAA-4321-8E9A-5158B55B2D77}"/>
              </a:ext>
            </a:extLst>
          </p:cNvPr>
          <p:cNvSpPr>
            <a:spLocks noGrp="1"/>
          </p:cNvSpPr>
          <p:nvPr/>
        </p:nvSpPr>
        <p:spPr>
          <a:xfrm>
            <a:off x="781050" y="5800725"/>
            <a:ext cx="10287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800" b="0">
                <a:solidFill>
                  <a:srgbClr val="5C7189"/>
                </a:solidFill>
              </a:defRPr>
            </a:defPPr>
          </a:lstStyle>
          <a:p>
            <a:pPr>
              <a:defRPr sz="1800" b="0">
                <a:solidFill>
                  <a:srgbClr val="5C7189"/>
                </a:solidFill>
              </a:defRPr>
            </a:pPr>
            <a:r>
              <a:rPr sz="1800" b="0">
                <a:solidFill>
                  <a:srgbClr val="5C7189"/>
                </a:solidFill>
              </a:rPr>
              <a:t>Monday to Friday, 9:00 AM–5:00 PM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E746D67-4A73-4644-B1BA-A268C27A5C38}"/>
              </a:ext>
            </a:extLst>
          </p:cNvPr>
          <p:cNvSpPr>
            <a:spLocks noGrp="1"/>
          </p:cNvSpPr>
          <p:nvPr/>
        </p:nvSpPr>
        <p:spPr>
          <a:xfrm>
            <a:off x="781050" y="6191250"/>
            <a:ext cx="9906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650" b="0">
                <a:solidFill>
                  <a:srgbClr val="5C7189"/>
                </a:solidFill>
              </a:defRPr>
            </a:defPPr>
          </a:lstStyle>
          <a:p>
            <a:pPr>
              <a:defRPr sz="1650" b="0">
                <a:solidFill>
                  <a:srgbClr val="5C7189"/>
                </a:solidFill>
              </a:defRPr>
            </a:pPr>
            <a:r>
              <a:rPr sz="1650" b="0">
                <a:solidFill>
                  <a:srgbClr val="5C7189"/>
                </a:solidFill>
              </a:rPr>
              <a:t>Closed for lunch, 12:00–1:00 PM</a:t>
            </a:r>
          </a:p>
        </p:txBody>
      </p:sp>
    </p:spTree>
    <p:extLst>
      <p:ext uri="{BB962C8B-B14F-4D97-AF65-F5344CB8AC3E}">
        <p14:creationId xmlns:p14="http://schemas.microsoft.com/office/powerpoint/2010/main" val="1608878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57D8C694-D45A-4EE8-A1D5-8CD7D9ED70F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12858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C67C35-3C7E-4DB2-BB95-8BDFA53F22C3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953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C28A10"/>
                </a:solidFill>
                <a:latin typeface="DejaVu Sans"/>
                <a:ea typeface="DejaVu Sans"/>
                <a:cs typeface="DejaVu Sans"/>
              </a:rPr>
              <a:t>ST. DOMINIC'S CHURCH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3ED810-154B-4DD4-BA66-365FA03BB2AD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7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Candidate and family checklist</a:t>
            </a:r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CB153964-0CD9-409B-93E5-8DBD385E49E2}"/>
              </a:ext>
            </a:extLst>
          </p:cNvPr>
          <p:cNvSpPr>
            <a:spLocks noGrp="1"/>
          </p:cNvSpPr>
          <p:nvPr/>
        </p:nvSpPr>
        <p:spPr>
          <a:xfrm>
            <a:off x="609600" y="1314450"/>
            <a:ext cx="10972800" cy="0"/>
          </a:xfrm>
          <a:prstGeom prst="line">
            <a:avLst/>
          </a:prstGeom>
          <a:noFill/>
          <a:ln w="19050">
            <a:solidFill>
              <a:srgbClr val="C28A1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1AE980-E8A0-47CD-881E-1F0148D8B877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5334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900" b="1" i="0" dirty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21</a:t>
            </a:r>
            <a:endParaRPr sz="900" b="1" i="0" dirty="0">
              <a:solidFill>
                <a:srgbClr val="607286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9BC8D4D-48E8-4610-B87B-D5FB0786E68F}"/>
              </a:ext>
            </a:extLst>
          </p:cNvPr>
          <p:cNvSpPr>
            <a:spLocks noGrp="1"/>
          </p:cNvSpPr>
          <p:nvPr/>
        </p:nvSpPr>
        <p:spPr>
          <a:xfrm>
            <a:off x="704850" y="1714500"/>
            <a:ext cx="533400" cy="533400"/>
          </a:xfrm>
          <a:prstGeom prst="roundRect">
            <a:avLst>
              <a:gd name="adj" fmla="val 50000"/>
            </a:avLst>
          </a:prstGeom>
          <a:solidFill>
            <a:srgbClr val="12858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588212-4F1F-4E15-B7D3-B926E2CAB940}"/>
              </a:ext>
            </a:extLst>
          </p:cNvPr>
          <p:cNvSpPr>
            <a:spLocks noGrp="1"/>
          </p:cNvSpPr>
          <p:nvPr/>
        </p:nvSpPr>
        <p:spPr>
          <a:xfrm>
            <a:off x="704850" y="1762125"/>
            <a:ext cx="5334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18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8A4BB6-CE44-40BF-AA5A-859260AC8BFA}"/>
              </a:ext>
            </a:extLst>
          </p:cNvPr>
          <p:cNvSpPr>
            <a:spLocks noGrp="1"/>
          </p:cNvSpPr>
          <p:nvPr/>
        </p:nvSpPr>
        <p:spPr>
          <a:xfrm>
            <a:off x="1504950" y="1714500"/>
            <a:ext cx="9144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8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Register by NOV 16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A05D3A-38CE-4CC2-8E59-AAD21A8AD944}"/>
              </a:ext>
            </a:extLst>
          </p:cNvPr>
          <p:cNvSpPr>
            <a:spLocks noGrp="1"/>
          </p:cNvSpPr>
          <p:nvPr/>
        </p:nvSpPr>
        <p:spPr>
          <a:xfrm>
            <a:off x="1504950" y="2095500"/>
            <a:ext cx="94297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Confirm registration details with the parish office.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DDB8987-643C-4D0B-A83D-8F4F6CF86D22}"/>
              </a:ext>
            </a:extLst>
          </p:cNvPr>
          <p:cNvSpPr>
            <a:spLocks noGrp="1"/>
          </p:cNvSpPr>
          <p:nvPr/>
        </p:nvSpPr>
        <p:spPr>
          <a:xfrm>
            <a:off x="704850" y="2724150"/>
            <a:ext cx="533400" cy="533400"/>
          </a:xfrm>
          <a:prstGeom prst="roundRect">
            <a:avLst>
              <a:gd name="adj" fmla="val 50000"/>
            </a:avLst>
          </a:prstGeom>
          <a:solidFill>
            <a:srgbClr val="12858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BDF268-37E3-425A-91A3-FF5B14C2F360}"/>
              </a:ext>
            </a:extLst>
          </p:cNvPr>
          <p:cNvSpPr>
            <a:spLocks noGrp="1"/>
          </p:cNvSpPr>
          <p:nvPr/>
        </p:nvSpPr>
        <p:spPr>
          <a:xfrm>
            <a:off x="704850" y="2771775"/>
            <a:ext cx="5334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18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D9F07B-ADED-4737-80C0-C58FCF8D2C20}"/>
              </a:ext>
            </a:extLst>
          </p:cNvPr>
          <p:cNvSpPr>
            <a:spLocks noGrp="1"/>
          </p:cNvSpPr>
          <p:nvPr/>
        </p:nvSpPr>
        <p:spPr>
          <a:xfrm>
            <a:off x="1504950" y="2724150"/>
            <a:ext cx="9144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8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Open the HopeStone email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F8B80B-DDF7-45C7-BB82-356B45E035F3}"/>
              </a:ext>
            </a:extLst>
          </p:cNvPr>
          <p:cNvSpPr>
            <a:spLocks noGrp="1"/>
          </p:cNvSpPr>
          <p:nvPr/>
        </p:nvSpPr>
        <p:spPr>
          <a:xfrm>
            <a:off x="1504950" y="3105150"/>
            <a:ext cx="94297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Check junk mail, set the password, and do not create a second account.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A791ACD-520B-4548-AA87-BCF5A686CD25}"/>
              </a:ext>
            </a:extLst>
          </p:cNvPr>
          <p:cNvSpPr>
            <a:spLocks noGrp="1"/>
          </p:cNvSpPr>
          <p:nvPr/>
        </p:nvSpPr>
        <p:spPr>
          <a:xfrm>
            <a:off x="704850" y="3733800"/>
            <a:ext cx="533400" cy="533400"/>
          </a:xfrm>
          <a:prstGeom prst="roundRect">
            <a:avLst>
              <a:gd name="adj" fmla="val 50000"/>
            </a:avLst>
          </a:prstGeom>
          <a:solidFill>
            <a:srgbClr val="C28A1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DE831D-182B-4648-8294-9910B35106DF}"/>
              </a:ext>
            </a:extLst>
          </p:cNvPr>
          <p:cNvSpPr>
            <a:spLocks noGrp="1"/>
          </p:cNvSpPr>
          <p:nvPr/>
        </p:nvSpPr>
        <p:spPr>
          <a:xfrm>
            <a:off x="704850" y="3781425"/>
            <a:ext cx="5334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18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954BD0C-8CF9-4A92-AC08-A0EB0E7A901E}"/>
              </a:ext>
            </a:extLst>
          </p:cNvPr>
          <p:cNvSpPr>
            <a:spLocks noGrp="1"/>
          </p:cNvSpPr>
          <p:nvPr/>
        </p:nvSpPr>
        <p:spPr>
          <a:xfrm>
            <a:off x="1504950" y="3733800"/>
            <a:ext cx="9144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8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 dirty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Complete each released session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5EE005D-8E60-4D77-86DE-18C2FF840483}"/>
              </a:ext>
            </a:extLst>
          </p:cNvPr>
          <p:cNvSpPr>
            <a:spLocks noGrp="1"/>
          </p:cNvSpPr>
          <p:nvPr/>
        </p:nvSpPr>
        <p:spPr>
          <a:xfrm>
            <a:off x="1504950" y="4114800"/>
            <a:ext cx="94297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Watch the full video and complete the questions before moving on.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A7DBE68-4BAB-4D75-A9E0-6801D1B22530}"/>
              </a:ext>
            </a:extLst>
          </p:cNvPr>
          <p:cNvSpPr>
            <a:spLocks noGrp="1"/>
          </p:cNvSpPr>
          <p:nvPr/>
        </p:nvSpPr>
        <p:spPr>
          <a:xfrm>
            <a:off x="704850" y="4743450"/>
            <a:ext cx="533400" cy="533400"/>
          </a:xfrm>
          <a:prstGeom prst="roundRect">
            <a:avLst>
              <a:gd name="adj" fmla="val 50000"/>
            </a:avLst>
          </a:prstGeom>
          <a:solidFill>
            <a:srgbClr val="C28A1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9E2B3AE-9AF9-4D6C-B6EA-D384B048AEDE}"/>
              </a:ext>
            </a:extLst>
          </p:cNvPr>
          <p:cNvSpPr>
            <a:spLocks noGrp="1"/>
          </p:cNvSpPr>
          <p:nvPr/>
        </p:nvSpPr>
        <p:spPr>
          <a:xfrm>
            <a:off x="704850" y="4791075"/>
            <a:ext cx="5334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18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76C528-0BB5-4B25-A255-A21515E43059}"/>
              </a:ext>
            </a:extLst>
          </p:cNvPr>
          <p:cNvSpPr>
            <a:spLocks noGrp="1"/>
          </p:cNvSpPr>
          <p:nvPr/>
        </p:nvSpPr>
        <p:spPr>
          <a:xfrm>
            <a:off x="1504950" y="4743450"/>
            <a:ext cx="9144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8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Keep every parish date handy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B74B02-D1AF-4BD5-9E2C-0FD22D9CA8EB}"/>
              </a:ext>
            </a:extLst>
          </p:cNvPr>
          <p:cNvSpPr>
            <a:spLocks noGrp="1"/>
          </p:cNvSpPr>
          <p:nvPr/>
        </p:nvSpPr>
        <p:spPr>
          <a:xfrm>
            <a:off x="1504950" y="5124450"/>
            <a:ext cx="94297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607286"/>
                </a:solidFill>
                <a:latin typeface="DejaVu Sans"/>
                <a:ea typeface="DejaVu Sans"/>
                <a:cs typeface="DejaVu Sans"/>
              </a:rPr>
              <a:t>Attend the parish events and submit homily reflections by May 22.</a:t>
            </a:r>
          </a:p>
        </p:txBody>
      </p:sp>
      <p:sp>
        <p:nvSpPr>
          <p:cNvPr id="22" name="Straight Connector 21">
            <a:extLst>
              <a:ext uri="{FF2B5EF4-FFF2-40B4-BE49-F238E27FC236}">
                <a16:creationId xmlns:a16="http://schemas.microsoft.com/office/drawing/2014/main" id="{95771A81-54AB-40F1-8B2C-C09C3C150BEB}"/>
              </a:ext>
            </a:extLst>
          </p:cNvPr>
          <p:cNvSpPr>
            <a:spLocks noGrp="1"/>
          </p:cNvSpPr>
          <p:nvPr/>
        </p:nvSpPr>
        <p:spPr>
          <a:xfrm>
            <a:off x="704850" y="5867400"/>
            <a:ext cx="10572750" cy="0"/>
          </a:xfrm>
          <a:prstGeom prst="line">
            <a:avLst/>
          </a:prstGeom>
          <a:noFill/>
          <a:ln w="14288">
            <a:solidFill>
              <a:srgbClr val="CC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C34FDE0-0266-462A-9B32-77C8D03165C9}"/>
              </a:ext>
            </a:extLst>
          </p:cNvPr>
          <p:cNvSpPr>
            <a:spLocks noGrp="1"/>
          </p:cNvSpPr>
          <p:nvPr/>
        </p:nvSpPr>
        <p:spPr>
          <a:xfrm>
            <a:off x="704850" y="6115050"/>
            <a:ext cx="2000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rPr>
              <a:t>Church contact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14909CF-413F-4643-B429-9505A96BD433}"/>
              </a:ext>
            </a:extLst>
          </p:cNvPr>
          <p:cNvSpPr>
            <a:spLocks noGrp="1"/>
          </p:cNvSpPr>
          <p:nvPr/>
        </p:nvSpPr>
        <p:spPr>
          <a:xfrm>
            <a:off x="2743200" y="6096000"/>
            <a:ext cx="32385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18324A"/>
                </a:solidFill>
                <a:latin typeface="DejaVu Sans"/>
                <a:ea typeface="DejaVu Sans"/>
                <a:cs typeface="DejaVu Sans"/>
              </a:rPr>
              <a:t>thosegonsalves@gmail.com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ED68FD-DF57-4D42-9ECC-A3F8F8D9552B}"/>
              </a:ext>
            </a:extLst>
          </p:cNvPr>
          <p:cNvSpPr>
            <a:spLocks noGrp="1"/>
          </p:cNvSpPr>
          <p:nvPr/>
        </p:nvSpPr>
        <p:spPr>
          <a:xfrm>
            <a:off x="7848600" y="6096000"/>
            <a:ext cx="3429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1275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0B6970"/>
                </a:solidFill>
                <a:latin typeface="DejaVu Sans"/>
                <a:ea typeface="DejaVu Sans"/>
                <a:cs typeface="DejaVu Sans"/>
              </a:rPr>
              <a:t>virtual.hopestone.ca</a:t>
            </a:r>
          </a:p>
        </p:txBody>
      </p:sp>
    </p:spTree>
    <p:extLst>
      <p:ext uri="{BB962C8B-B14F-4D97-AF65-F5344CB8AC3E}">
        <p14:creationId xmlns:p14="http://schemas.microsoft.com/office/powerpoint/2010/main" val="1998853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</TotalTime>
  <Words>1379</Words>
  <Application>Microsoft Office PowerPoint</Application>
  <DocSecurity>0</DocSecurity>
  <PresentationFormat>Widescreen</PresentationFormat>
  <Paragraphs>250</Paragraphs>
  <Slides>22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Aptos</vt:lpstr>
      <vt:lpstr>Aptos Display</vt:lpstr>
      <vt:lpstr>Arial</vt:lpstr>
      <vt:lpstr>Calibri</vt:lpstr>
      <vt:lpstr>DejaVu Sans</vt:lpstr>
      <vt:lpstr>Nimbus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luis gomes</cp:lastModifiedBy>
  <cp:revision>4</cp:revision>
  <dcterms:created xsi:type="dcterms:W3CDTF">2026-10-13T20:08:20Z</dcterms:created>
  <dcterms:modified xsi:type="dcterms:W3CDTF">2026-10-17T16:51:30Z</dcterms:modified>
</cp:coreProperties>
</file>